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64" r:id="rId2"/>
  </p:sldMasterIdLst>
  <p:notesMasterIdLst>
    <p:notesMasterId r:id="rId25"/>
  </p:notesMasterIdLst>
  <p:handoutMasterIdLst>
    <p:handoutMasterId r:id="rId26"/>
  </p:handoutMasterIdLst>
  <p:sldIdLst>
    <p:sldId id="943" r:id="rId3"/>
    <p:sldId id="1790" r:id="rId4"/>
    <p:sldId id="1818" r:id="rId5"/>
    <p:sldId id="1823" r:id="rId6"/>
    <p:sldId id="1791" r:id="rId7"/>
    <p:sldId id="1793" r:id="rId8"/>
    <p:sldId id="1805" r:id="rId9"/>
    <p:sldId id="1756" r:id="rId10"/>
    <p:sldId id="1803" r:id="rId11"/>
    <p:sldId id="1804" r:id="rId12"/>
    <p:sldId id="1769" r:id="rId13"/>
    <p:sldId id="1770" r:id="rId14"/>
    <p:sldId id="1782" r:id="rId15"/>
    <p:sldId id="1771" r:id="rId16"/>
    <p:sldId id="1789" r:id="rId17"/>
    <p:sldId id="1824" r:id="rId18"/>
    <p:sldId id="1826" r:id="rId19"/>
    <p:sldId id="1825" r:id="rId20"/>
    <p:sldId id="1811" r:id="rId21"/>
    <p:sldId id="1812" r:id="rId22"/>
    <p:sldId id="1813" r:id="rId23"/>
    <p:sldId id="1821" r:id="rId24"/>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672" userDrawn="1">
          <p15:clr>
            <a:srgbClr val="A4A3A4"/>
          </p15:clr>
        </p15:guide>
        <p15:guide id="2" pos="240" userDrawn="1">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Wood" initials="" lastIdx="23" clrIdx="0"/>
  <p:cmAuthor id="1" name="Martyn Clark" initials="MC"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DA1D25"/>
    <a:srgbClr val="58865B"/>
    <a:srgbClr val="106B42"/>
    <a:srgbClr val="990033"/>
    <a:srgbClr val="CC9900"/>
    <a:srgbClr val="66CCFF"/>
    <a:srgbClr val="FF0000"/>
    <a:srgbClr val="43848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41" autoAdjust="0"/>
    <p:restoredTop sz="75220" autoAdjust="0"/>
  </p:normalViewPr>
  <p:slideViewPr>
    <p:cSldViewPr>
      <p:cViewPr varScale="1">
        <p:scale>
          <a:sx n="51" d="100"/>
          <a:sy n="51" d="100"/>
        </p:scale>
        <p:origin x="1592" y="192"/>
      </p:cViewPr>
      <p:guideLst>
        <p:guide orient="horz" pos="672"/>
        <p:guide pos="240"/>
      </p:guideLst>
    </p:cSldViewPr>
  </p:slideViewPr>
  <p:outlineViewPr>
    <p:cViewPr>
      <p:scale>
        <a:sx n="33" d="100"/>
        <a:sy n="33" d="100"/>
      </p:scale>
      <p:origin x="0" y="0"/>
    </p:cViewPr>
  </p:outlineViewPr>
  <p:notesTextViewPr>
    <p:cViewPr>
      <p:scale>
        <a:sx n="3" d="2"/>
        <a:sy n="3" d="2"/>
      </p:scale>
      <p:origin x="0" y="0"/>
    </p:cViewPr>
  </p:notesTextViewPr>
  <p:sorterViewPr>
    <p:cViewPr>
      <p:scale>
        <a:sx n="63" d="100"/>
        <a:sy n="63" d="100"/>
      </p:scale>
      <p:origin x="0" y="0"/>
    </p:cViewPr>
  </p:sorterViewPr>
  <p:notesViewPr>
    <p:cSldViewPr snapToGrid="0" snapToObjects="1">
      <p:cViewPr varScale="1">
        <p:scale>
          <a:sx n="144" d="100"/>
          <a:sy n="144" d="100"/>
        </p:scale>
        <p:origin x="-5712" y="-10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59" name="Rectangle 3"/>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lgn="r">
              <a:defRPr sz="1200">
                <a:latin typeface="Arial" pitchFamily="34" charset="0"/>
                <a:ea typeface="+mn-ea"/>
                <a:cs typeface="+mn-cs"/>
              </a:defRPr>
            </a:lvl1pPr>
          </a:lstStyle>
          <a:p>
            <a:pPr>
              <a:defRPr/>
            </a:pPr>
            <a:endParaRPr lang="en-GB"/>
          </a:p>
        </p:txBody>
      </p:sp>
      <p:sp>
        <p:nvSpPr>
          <p:cNvPr id="301060" name="Rectangle 4"/>
          <p:cNvSpPr>
            <a:spLocks noGrp="1" noChangeArrowheads="1"/>
          </p:cNvSpPr>
          <p:nvPr>
            <p:ph type="ftr" sz="quarter" idx="2"/>
          </p:nvPr>
        </p:nvSpPr>
        <p:spPr bwMode="auto">
          <a:xfrm>
            <a:off x="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61" name="Rectangle 5"/>
          <p:cNvSpPr>
            <a:spLocks noGrp="1" noChangeArrowheads="1"/>
          </p:cNvSpPr>
          <p:nvPr>
            <p:ph type="sldNum" sz="quarter" idx="3"/>
          </p:nvPr>
        </p:nvSpPr>
        <p:spPr bwMode="auto">
          <a:xfrm>
            <a:off x="395605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lgn="r">
              <a:defRPr sz="1200"/>
            </a:lvl1pPr>
          </a:lstStyle>
          <a:p>
            <a:fld id="{C6FFE952-C905-5641-9AE3-C312A2669A50}" type="slidenum">
              <a:rPr lang="en-GB"/>
              <a:pPr/>
              <a:t>‹#›</a:t>
            </a:fld>
            <a:endParaRPr lang="en-GB"/>
          </a:p>
        </p:txBody>
      </p:sp>
    </p:spTree>
    <p:extLst>
      <p:ext uri="{BB962C8B-B14F-4D97-AF65-F5344CB8AC3E}">
        <p14:creationId xmlns:p14="http://schemas.microsoft.com/office/powerpoint/2010/main" val="557703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algn="r" defTabSz="929760">
              <a:defRPr sz="1300">
                <a:latin typeface="Arial" pitchFamily="34" charset="0"/>
                <a:ea typeface="+mn-ea"/>
                <a:cs typeface="+mn-cs"/>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algn="r" defTabSz="928688">
              <a:defRPr sz="1300"/>
            </a:lvl1pPr>
          </a:lstStyle>
          <a:p>
            <a:fld id="{6DF41EAE-E37C-B341-86F0-94D1B2C85E25}" type="slidenum">
              <a:rPr lang="en-US"/>
              <a:pPr/>
              <a:t>‹#›</a:t>
            </a:fld>
            <a:endParaRPr lang="en-US"/>
          </a:p>
        </p:txBody>
      </p:sp>
    </p:spTree>
    <p:extLst>
      <p:ext uri="{BB962C8B-B14F-4D97-AF65-F5344CB8AC3E}">
        <p14:creationId xmlns:p14="http://schemas.microsoft.com/office/powerpoint/2010/main" val="17396342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2892873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spcBef>
                <a:spcPts val="0"/>
              </a:spcBef>
              <a:spcAft>
                <a:spcPts val="0"/>
              </a:spcAft>
              <a:buFont typeface="+mj-lt"/>
              <a:buNone/>
            </a:pPr>
            <a:r>
              <a:rPr lang="en-US" sz="1200" dirty="0">
                <a:latin typeface="Calibri" charset="0"/>
                <a:ea typeface="Calibri" charset="0"/>
                <a:cs typeface="Times New Roman" charset="0"/>
              </a:rPr>
              <a:t>CVDP ranking</a:t>
            </a:r>
          </a:p>
          <a:p>
            <a:pPr marL="342900" marR="0" lvl="0" indent="-342900">
              <a:spcBef>
                <a:spcPts val="0"/>
              </a:spcBef>
              <a:spcAft>
                <a:spcPts val="0"/>
              </a:spcAft>
              <a:buFont typeface="+mj-lt"/>
              <a:buAutoNum type="arabicPeriod"/>
            </a:pPr>
            <a:endParaRPr lang="en-US" sz="1200" dirty="0">
              <a:latin typeface="Calibri" charset="0"/>
              <a:ea typeface="Calibri" charset="0"/>
              <a:cs typeface="Times New Roman" charset="0"/>
            </a:endParaRP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CMCC-CMS</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HadGEM2-AO</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NorESM1-ME</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CCSM4</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CESM1-BGC</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HadGEM2-ES</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CanESM2</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CMCC-CM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CNRM-CM5</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GISS-E2-R-CC</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NorESM1-M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BNU-ESM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CESM1-CAM5-1-FV2</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CESM1-CAM5</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CESM1-FASTCHEM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HadGEM2-CC</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IPSL-CM5A-LR</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ACCESS1-0</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ACCESS1-3</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bcc-csm1-1-m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FIO-ESM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GISS-E2-H-CC</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GISS-E2-R</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IPSL-CM5A-MR</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bcc-csm1-1</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MRI-ESM1</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CESM1-WACCM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FGOALS-g2</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GFDL-CM2p1</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GFDL-ESM2G</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GFDL-ESM2M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IPSL-CM5B-LR</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MIROC5</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MPI-ESM-LR</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GISS-E2-H</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MRI-CGCM3</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MIROC-ESM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MIROC-ESM-CHEM</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CSIRO-Mk3-6-0</a:t>
            </a:r>
          </a:p>
          <a:p>
            <a:pPr marL="342900" marR="0" lvl="0" indent="-342900">
              <a:spcBef>
                <a:spcPts val="0"/>
              </a:spcBef>
              <a:spcAft>
                <a:spcPts val="0"/>
              </a:spcAft>
              <a:buFont typeface="+mj-lt"/>
              <a:buAutoNum type="arabicPeriod"/>
            </a:pPr>
            <a:r>
              <a:rPr lang="en-US" sz="1200" dirty="0">
                <a:latin typeface="Calibri" charset="0"/>
                <a:ea typeface="Calibri" charset="0"/>
                <a:cs typeface="Times New Roman" charset="0"/>
              </a:rPr>
              <a:t>inmcm4</a:t>
            </a:r>
            <a:endParaRPr lang="en-US" sz="1200" dirty="0">
              <a:effectLst/>
              <a:latin typeface="Calibri" charset="0"/>
              <a:ea typeface="Calibri"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1D53697A-1414-4D3F-A48F-BAE7EBA3082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6040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53697A-1414-4D3F-A48F-BAE7EBA3082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733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Using engagement with water management community to inform storylines selection</a:t>
            </a:r>
          </a:p>
          <a:p>
            <a:r>
              <a:rPr lang="en-US" dirty="0"/>
              <a:t>2. Making information about uncertainty more accessible, translatable, and engaging</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16</a:t>
            </a:fld>
            <a:endParaRPr lang="en-US"/>
          </a:p>
        </p:txBody>
      </p:sp>
    </p:spTree>
    <p:extLst>
      <p:ext uri="{BB962C8B-B14F-4D97-AF65-F5344CB8AC3E}">
        <p14:creationId xmlns:p14="http://schemas.microsoft.com/office/powerpoint/2010/main" val="23940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09B4A-3BF3-C146-9F6E-9AD3E975A2C7}" type="slidenum">
              <a:rPr lang="en-US" smtClean="0"/>
              <a:t>17</a:t>
            </a:fld>
            <a:endParaRPr lang="en-US"/>
          </a:p>
        </p:txBody>
      </p:sp>
    </p:spTree>
    <p:extLst>
      <p:ext uri="{BB962C8B-B14F-4D97-AF65-F5344CB8AC3E}">
        <p14:creationId xmlns:p14="http://schemas.microsoft.com/office/powerpoint/2010/main" val="140897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09B4A-3BF3-C146-9F6E-9AD3E975A2C7}" type="slidenum">
              <a:rPr lang="en-US" smtClean="0"/>
              <a:t>20</a:t>
            </a:fld>
            <a:endParaRPr lang="en-US"/>
          </a:p>
        </p:txBody>
      </p:sp>
    </p:spTree>
    <p:extLst>
      <p:ext uri="{BB962C8B-B14F-4D97-AF65-F5344CB8AC3E}">
        <p14:creationId xmlns:p14="http://schemas.microsoft.com/office/powerpoint/2010/main" val="2005548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22</a:t>
            </a:fld>
            <a:endParaRPr lang="en-US"/>
          </a:p>
        </p:txBody>
      </p:sp>
    </p:spTree>
    <p:extLst>
      <p:ext uri="{BB962C8B-B14F-4D97-AF65-F5344CB8AC3E}">
        <p14:creationId xmlns:p14="http://schemas.microsoft.com/office/powerpoint/2010/main" val="118609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charset="0"/>
                <a:cs typeface="+mn-cs"/>
              </a:rPr>
              <a:t>From Rupp et al. Figure 2. Relative error of the ensemble mean of each metric for each CMIP5 GCM. Models are ordered from least (left) to most (right) total relative error, where total relative error is the sum of relative errors from all metrics. </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3</a:t>
            </a:fld>
            <a:endParaRPr lang="en-US"/>
          </a:p>
        </p:txBody>
      </p:sp>
    </p:spTree>
    <p:extLst>
      <p:ext uri="{BB962C8B-B14F-4D97-AF65-F5344CB8AC3E}">
        <p14:creationId xmlns:p14="http://schemas.microsoft.com/office/powerpoint/2010/main" val="1008809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4</a:t>
            </a:fld>
            <a:endParaRPr lang="en-US"/>
          </a:p>
        </p:txBody>
      </p:sp>
    </p:spTree>
    <p:extLst>
      <p:ext uri="{BB962C8B-B14F-4D97-AF65-F5344CB8AC3E}">
        <p14:creationId xmlns:p14="http://schemas.microsoft.com/office/powerpoint/2010/main" val="49636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5</a:t>
            </a:fld>
            <a:endParaRPr lang="en-US"/>
          </a:p>
        </p:txBody>
      </p:sp>
    </p:spTree>
    <p:extLst>
      <p:ext uri="{BB962C8B-B14F-4D97-AF65-F5344CB8AC3E}">
        <p14:creationId xmlns:p14="http://schemas.microsoft.com/office/powerpoint/2010/main" val="105914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4A20C-9661-AB4E-891F-A74C84796067}" type="slidenum">
              <a:rPr lang="en-US" smtClean="0"/>
              <a:pPr>
                <a:defRPr/>
              </a:pPr>
              <a:t>7</a:t>
            </a:fld>
            <a:endParaRPr lang="en-US"/>
          </a:p>
        </p:txBody>
      </p:sp>
    </p:spTree>
    <p:extLst>
      <p:ext uri="{BB962C8B-B14F-4D97-AF65-F5344CB8AC3E}">
        <p14:creationId xmlns:p14="http://schemas.microsoft.com/office/powerpoint/2010/main" val="173460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4A20C-9661-AB4E-891F-A74C84796067}" type="slidenum">
              <a:rPr lang="en-US" smtClean="0"/>
              <a:pPr>
                <a:defRPr/>
              </a:pPr>
              <a:t>8</a:t>
            </a:fld>
            <a:endParaRPr lang="en-US"/>
          </a:p>
        </p:txBody>
      </p:sp>
    </p:spTree>
    <p:extLst>
      <p:ext uri="{BB962C8B-B14F-4D97-AF65-F5344CB8AC3E}">
        <p14:creationId xmlns:p14="http://schemas.microsoft.com/office/powerpoint/2010/main" val="49764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4A20C-9661-AB4E-891F-A74C84796067}" type="slidenum">
              <a:rPr lang="en-US" smtClean="0"/>
              <a:pPr>
                <a:defRPr/>
              </a:pPr>
              <a:t>9</a:t>
            </a:fld>
            <a:endParaRPr lang="en-US"/>
          </a:p>
        </p:txBody>
      </p:sp>
    </p:spTree>
    <p:extLst>
      <p:ext uri="{BB962C8B-B14F-4D97-AF65-F5344CB8AC3E}">
        <p14:creationId xmlns:p14="http://schemas.microsoft.com/office/powerpoint/2010/main" val="193561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4A20C-9661-AB4E-891F-A74C84796067}" type="slidenum">
              <a:rPr lang="en-US" smtClean="0"/>
              <a:pPr>
                <a:defRPr/>
              </a:pPr>
              <a:t>10</a:t>
            </a:fld>
            <a:endParaRPr lang="en-US"/>
          </a:p>
        </p:txBody>
      </p:sp>
    </p:spTree>
    <p:extLst>
      <p:ext uri="{BB962C8B-B14F-4D97-AF65-F5344CB8AC3E}">
        <p14:creationId xmlns:p14="http://schemas.microsoft.com/office/powerpoint/2010/main" val="52146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53697A-1414-4D3F-A48F-BAE7EBA3082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15693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09DCD0EE-9FDE-2B4A-A951-1DBC08A0A960}" type="slidenum">
              <a:rPr lang="en-US"/>
              <a:pPr/>
              <a:t>‹#›</a:t>
            </a:fld>
            <a:endParaRPr lang="en-US"/>
          </a:p>
        </p:txBody>
      </p:sp>
    </p:spTree>
    <p:extLst>
      <p:ext uri="{BB962C8B-B14F-4D97-AF65-F5344CB8AC3E}">
        <p14:creationId xmlns:p14="http://schemas.microsoft.com/office/powerpoint/2010/main" val="209201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29ED5AD7-D23F-B040-8AF1-CEA1FE145461}" type="slidenum">
              <a:rPr lang="en-US"/>
              <a:pPr/>
              <a:t>‹#›</a:t>
            </a:fld>
            <a:endParaRPr lang="en-US"/>
          </a:p>
        </p:txBody>
      </p:sp>
    </p:spTree>
    <p:extLst>
      <p:ext uri="{BB962C8B-B14F-4D97-AF65-F5344CB8AC3E}">
        <p14:creationId xmlns:p14="http://schemas.microsoft.com/office/powerpoint/2010/main" val="159386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8"/>
            <a:ext cx="2057400" cy="5897563"/>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457200" y="228608"/>
            <a:ext cx="601980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C5F02AE9-58B9-FE4B-BDAD-FA6C00B94E5F}" type="slidenum">
              <a:rPr lang="en-US"/>
              <a:pPr/>
              <a:t>‹#›</a:t>
            </a:fld>
            <a:endParaRPr lang="en-US"/>
          </a:p>
        </p:txBody>
      </p:sp>
    </p:spTree>
    <p:extLst>
      <p:ext uri="{BB962C8B-B14F-4D97-AF65-F5344CB8AC3E}">
        <p14:creationId xmlns:p14="http://schemas.microsoft.com/office/powerpoint/2010/main" val="14065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457200" y="838204"/>
            <a:ext cx="40386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4648200" y="838204"/>
            <a:ext cx="40386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603D1469-6DDC-8842-9193-AE2A22DBF202}" type="slidenum">
              <a:rPr lang="en-US"/>
              <a:pPr/>
              <a:t>‹#›</a:t>
            </a:fld>
            <a:endParaRPr lang="en-US"/>
          </a:p>
        </p:txBody>
      </p:sp>
    </p:spTree>
    <p:extLst>
      <p:ext uri="{BB962C8B-B14F-4D97-AF65-F5344CB8AC3E}">
        <p14:creationId xmlns:p14="http://schemas.microsoft.com/office/powerpoint/2010/main" val="5675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457200" y="838204"/>
            <a:ext cx="40386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648200" y="838200"/>
            <a:ext cx="4038600" cy="256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648200" y="3557596"/>
            <a:ext cx="4038600" cy="256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Rectangle 5"/>
          <p:cNvSpPr>
            <a:spLocks noGrp="1" noChangeArrowheads="1"/>
          </p:cNvSpPr>
          <p:nvPr>
            <p:ph type="ftr" sz="quarter" idx="10"/>
          </p:nvPr>
        </p:nvSpPr>
        <p:spPr>
          <a:ln/>
        </p:spPr>
        <p:txBody>
          <a:bodyPr/>
          <a:lstStyle>
            <a:lvl1pPr>
              <a:defRPr/>
            </a:lvl1pPr>
          </a:lstStyle>
          <a:p>
            <a:pPr>
              <a:defRPr/>
            </a:pPr>
            <a:endParaRPr lang="en-GB"/>
          </a:p>
        </p:txBody>
      </p:sp>
      <p:sp>
        <p:nvSpPr>
          <p:cNvPr id="7" name="Rectangle 6"/>
          <p:cNvSpPr>
            <a:spLocks noGrp="1" noChangeArrowheads="1"/>
          </p:cNvSpPr>
          <p:nvPr>
            <p:ph type="sldNum" sz="quarter" idx="11"/>
          </p:nvPr>
        </p:nvSpPr>
        <p:spPr>
          <a:ln/>
        </p:spPr>
        <p:txBody>
          <a:bodyPr/>
          <a:lstStyle>
            <a:lvl1pPr>
              <a:defRPr/>
            </a:lvl1pPr>
          </a:lstStyle>
          <a:p>
            <a:fld id="{915C29F3-03CA-B545-AACD-C04197DB7613}" type="slidenum">
              <a:rPr lang="en-US"/>
              <a:pPr/>
              <a:t>‹#›</a:t>
            </a:fld>
            <a:endParaRPr lang="en-US"/>
          </a:p>
        </p:txBody>
      </p:sp>
    </p:spTree>
    <p:extLst>
      <p:ext uri="{BB962C8B-B14F-4D97-AF65-F5344CB8AC3E}">
        <p14:creationId xmlns:p14="http://schemas.microsoft.com/office/powerpoint/2010/main" val="3035151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E11D01C-FCB6-9841-93C9-2F00B624EFE4}"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3422478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8"/>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4EF57FD3-B2D6-8341-9B5A-D4ED0E399D17}"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6653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32"/>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32"/>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C27052E2-B34C-084A-9DB6-C60C32F4302E}"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7778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9"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8"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a:xfrm>
            <a:off x="6586536" y="612648"/>
            <a:ext cx="957264" cy="457200"/>
          </a:xfrm>
          <a:prstGeom prst="rect">
            <a:avLst/>
          </a:prstGeom>
        </p:spPr>
        <p:txBody>
          <a:bodyPr rtlCol="0"/>
          <a:lstStyle/>
          <a:p>
            <a:pPr fontAlgn="auto">
              <a:spcBef>
                <a:spcPts val="0"/>
              </a:spcBef>
              <a:spcAft>
                <a:spcPts val="0"/>
              </a:spcAft>
            </a:pPr>
            <a:fld id="{BBAC8298-AA8A-544F-9132-E9FA5C413BC3}"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27" name="Slide Number Placeholder 26"/>
          <p:cNvSpPr>
            <a:spLocks noGrp="1"/>
          </p:cNvSpPr>
          <p:nvPr>
            <p:ph type="sldNum" sz="quarter" idx="11"/>
          </p:nvPr>
        </p:nvSpPr>
        <p:spPr>
          <a:xfrm>
            <a:off x="8174736" y="2272"/>
            <a:ext cx="762000" cy="365760"/>
          </a:xfrm>
          <a:prstGeom prst="rect">
            <a:avLst/>
          </a:prstGeom>
        </p:spPr>
        <p:txBody>
          <a:bodyPr rtlCol="0"/>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
        <p:nvSpPr>
          <p:cNvPr id="28" name="Footer Placeholder 27"/>
          <p:cNvSpPr>
            <a:spLocks noGrp="1"/>
          </p:cNvSpPr>
          <p:nvPr>
            <p:ph type="ftr" sz="quarter" idx="12"/>
          </p:nvPr>
        </p:nvSpPr>
        <p:spPr>
          <a:xfrm>
            <a:off x="5257800" y="612648"/>
            <a:ext cx="1325880" cy="457200"/>
          </a:xfrm>
          <a:prstGeom prst="rect">
            <a:avLst/>
          </a:prstGeom>
        </p:spPr>
        <p:txBody>
          <a:bodyPr rtlCol="0"/>
          <a:lstStyle/>
          <a:p>
            <a:pPr fontAlgn="auto">
              <a:spcBef>
                <a:spcPts val="0"/>
              </a:spcBef>
              <a:spcAft>
                <a:spcPts val="0"/>
              </a:spcAft>
            </a:pPr>
            <a:endParaRPr lang="en-US">
              <a:solidFill>
                <a:srgbClr val="438086"/>
              </a:solidFill>
              <a:latin typeface="Georgia"/>
              <a:ea typeface="+mn-ea"/>
              <a:cs typeface="+mn-cs"/>
            </a:endParaRPr>
          </a:p>
        </p:txBody>
      </p:sp>
    </p:spTree>
    <p:extLst>
      <p:ext uri="{BB962C8B-B14F-4D97-AF65-F5344CB8AC3E}">
        <p14:creationId xmlns:p14="http://schemas.microsoft.com/office/powerpoint/2010/main" val="37041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a:prstGeom prst="rect">
            <a:avLst/>
          </a:prstGeom>
        </p:spPr>
        <p:txBody>
          <a:bodyPr/>
          <a:lstStyle/>
          <a:p>
            <a:pPr fontAlgn="auto">
              <a:spcBef>
                <a:spcPts val="0"/>
              </a:spcBef>
              <a:spcAft>
                <a:spcPts val="0"/>
              </a:spcAft>
            </a:pPr>
            <a:fld id="{6849FC9C-984F-A143-8F24-5517D7999722}"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4" name="Footer Placeholder 3"/>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5" name="Slide Number Placeholder 4"/>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496404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A8D5D41C-29AE-D74A-9944-8EC0B1A60723}"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3" name="Footer Placeholder 2"/>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4" name="Slide Number Placeholder 3"/>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07927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9CB260CF-A8B6-E04D-91D3-5111E68CC2F3}" type="slidenum">
              <a:rPr lang="en-US"/>
              <a:pPr/>
              <a:t>‹#›</a:t>
            </a:fld>
            <a:endParaRPr lang="en-US"/>
          </a:p>
        </p:txBody>
      </p:sp>
    </p:spTree>
    <p:extLst>
      <p:ext uri="{BB962C8B-B14F-4D97-AF65-F5344CB8AC3E}">
        <p14:creationId xmlns:p14="http://schemas.microsoft.com/office/powerpoint/2010/main" val="38085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0CF6E9DC-8888-3845-BBF2-62BC41FBDEA1}"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975532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6"/>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D6AEB360-A807-7D46-8FBD-E8D3173F9460}"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47893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E2779EC1-8649-274A-B864-CB678BA29809}"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710739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6F2A1F91-60BF-264B-B722-1FFF70A27743}" type="datetime1">
              <a:rPr lang="en-US" smtClean="0">
                <a:solidFill>
                  <a:srgbClr val="438086"/>
                </a:solidFill>
                <a:latin typeface="Georgia"/>
                <a:ea typeface="+mn-ea"/>
                <a:cs typeface="+mn-cs"/>
              </a:rPr>
              <a:t>11/28/18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643229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9144000" cy="685800"/>
          </a:xfrm>
        </p:spPr>
        <p:txBody>
          <a:bodyPr/>
          <a:lstStyle/>
          <a:p>
            <a:r>
              <a:rPr lang="en-US"/>
              <a:t>Click to edit Master title style</a:t>
            </a:r>
          </a:p>
        </p:txBody>
      </p:sp>
      <p:sp>
        <p:nvSpPr>
          <p:cNvPr id="20" name="Content Placeholder 2"/>
          <p:cNvSpPr>
            <a:spLocks noGrp="1"/>
          </p:cNvSpPr>
          <p:nvPr>
            <p:ph idx="1"/>
          </p:nvPr>
        </p:nvSpPr>
        <p:spPr>
          <a:xfrm>
            <a:off x="457200" y="2249424"/>
            <a:ext cx="82296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9" y="612775"/>
            <a:ext cx="957262"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2F2358A7-5AE8-534D-AE56-4E4E62CF5E72}" type="datetimeFigureOut">
              <a:rPr lang="en-US">
                <a:ea typeface=""/>
                <a:cs typeface=""/>
              </a:rPr>
              <a:pPr>
                <a:defRPr/>
              </a:pPr>
              <a:t>11/28/18</a:t>
            </a:fld>
            <a:endParaRPr lang="en-US">
              <a:ea typeface=""/>
              <a:cs typeface=""/>
            </a:endParaRPr>
          </a:p>
        </p:txBody>
      </p:sp>
      <p:sp>
        <p:nvSpPr>
          <p:cNvPr id="5" name="Footer Placeholder 4"/>
          <p:cNvSpPr>
            <a:spLocks noGrp="1"/>
          </p:cNvSpPr>
          <p:nvPr>
            <p:ph type="ftr" sz="quarter" idx="11"/>
          </p:nvPr>
        </p:nvSpPr>
        <p:spPr>
          <a:xfrm>
            <a:off x="5257804" y="612775"/>
            <a:ext cx="1325563"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8174038" y="1588"/>
            <a:ext cx="762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76952219-5519-8C46-B679-689E72387C97}" type="slidenum">
              <a:rPr lang="en-US">
                <a:ea typeface=""/>
                <a:cs typeface=""/>
              </a:rPr>
              <a:pPr>
                <a:defRPr/>
              </a:pPr>
              <a:t>‹#›</a:t>
            </a:fld>
            <a:endParaRPr lang="en-US">
              <a:ea typeface=""/>
              <a:cs typeface=""/>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9144000" cy="685800"/>
          </a:xfrm>
        </p:spPr>
        <p:txBody>
          <a:bodyPr/>
          <a:lstStyle/>
          <a:p>
            <a:r>
              <a:rPr lang="en-US"/>
              <a:t>Click to edit Master title style</a:t>
            </a:r>
          </a:p>
        </p:txBody>
      </p:sp>
      <p:sp>
        <p:nvSpPr>
          <p:cNvPr id="20" name="Content Placeholder 2"/>
          <p:cNvSpPr>
            <a:spLocks noGrp="1"/>
          </p:cNvSpPr>
          <p:nvPr>
            <p:ph idx="1"/>
          </p:nvPr>
        </p:nvSpPr>
        <p:spPr>
          <a:xfrm>
            <a:off x="457200" y="2249424"/>
            <a:ext cx="82296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9" y="612775"/>
            <a:ext cx="957262"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CF393EFC-5A82-6B4F-9C7C-4C97C274530E}" type="datetimeFigureOut">
              <a:rPr lang="en-US">
                <a:ea typeface=""/>
                <a:cs typeface=""/>
              </a:rPr>
              <a:pPr>
                <a:defRPr/>
              </a:pPr>
              <a:t>11/28/18</a:t>
            </a:fld>
            <a:endParaRPr lang="en-US">
              <a:ea typeface=""/>
              <a:cs typeface=""/>
            </a:endParaRPr>
          </a:p>
        </p:txBody>
      </p:sp>
      <p:sp>
        <p:nvSpPr>
          <p:cNvPr id="5" name="Footer Placeholder 4"/>
          <p:cNvSpPr>
            <a:spLocks noGrp="1"/>
          </p:cNvSpPr>
          <p:nvPr>
            <p:ph type="ftr" sz="quarter" idx="11"/>
          </p:nvPr>
        </p:nvSpPr>
        <p:spPr>
          <a:xfrm>
            <a:off x="5257804" y="612775"/>
            <a:ext cx="1325563"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8174038" y="1588"/>
            <a:ext cx="762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6DD0ABB3-44D0-EA49-943E-4B156D5F7992}" type="slidenum">
              <a:rPr lang="en-US">
                <a:ea typeface=""/>
                <a:cs typeface=""/>
              </a:rPr>
              <a:pPr>
                <a:defRPr/>
              </a:pPr>
              <a:t>‹#›</a:t>
            </a:fld>
            <a:endParaRPr lang="en-US">
              <a:ea typeface=""/>
              <a:cs typeface=""/>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9144000" cy="685800"/>
          </a:xfrm>
        </p:spPr>
        <p:txBody>
          <a:bodyPr/>
          <a:lstStyle/>
          <a:p>
            <a:r>
              <a:rPr lang="en-US"/>
              <a:t>Click to edit Master title style</a:t>
            </a:r>
          </a:p>
        </p:txBody>
      </p:sp>
      <p:sp>
        <p:nvSpPr>
          <p:cNvPr id="20" name="Content Placeholder 2"/>
          <p:cNvSpPr>
            <a:spLocks noGrp="1"/>
          </p:cNvSpPr>
          <p:nvPr>
            <p:ph idx="1"/>
          </p:nvPr>
        </p:nvSpPr>
        <p:spPr>
          <a:xfrm>
            <a:off x="457200" y="2249424"/>
            <a:ext cx="82296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9" y="612775"/>
            <a:ext cx="957262"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EFACA29F-2890-9B47-A27C-3770584452D4}" type="datetimeFigureOut">
              <a:rPr lang="en-US">
                <a:ea typeface=""/>
                <a:cs typeface=""/>
              </a:rPr>
              <a:pPr>
                <a:defRPr/>
              </a:pPr>
              <a:t>11/28/18</a:t>
            </a:fld>
            <a:endParaRPr lang="en-US">
              <a:ea typeface=""/>
              <a:cs typeface=""/>
            </a:endParaRPr>
          </a:p>
        </p:txBody>
      </p:sp>
      <p:sp>
        <p:nvSpPr>
          <p:cNvPr id="5" name="Footer Placeholder 4"/>
          <p:cNvSpPr>
            <a:spLocks noGrp="1"/>
          </p:cNvSpPr>
          <p:nvPr>
            <p:ph type="ftr" sz="quarter" idx="11"/>
          </p:nvPr>
        </p:nvSpPr>
        <p:spPr>
          <a:xfrm>
            <a:off x="5257804" y="612775"/>
            <a:ext cx="1325563"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8174038" y="1588"/>
            <a:ext cx="762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117E0147-72AD-7A4F-AA5A-DD654D708026}" type="slidenum">
              <a:rPr lang="en-US">
                <a:ea typeface=""/>
                <a:cs typeface=""/>
              </a:rPr>
              <a:pPr>
                <a:defRPr/>
              </a:pPr>
              <a:t>‹#›</a:t>
            </a:fld>
            <a:endParaRPr lang="en-US">
              <a:ea typeface=""/>
              <a:cs typeface=""/>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9144000" cy="685800"/>
          </a:xfrm>
        </p:spPr>
        <p:txBody>
          <a:bodyPr/>
          <a:lstStyle/>
          <a:p>
            <a:r>
              <a:rPr lang="en-US"/>
              <a:t>Click to edit Master title style</a:t>
            </a:r>
          </a:p>
        </p:txBody>
      </p:sp>
      <p:sp>
        <p:nvSpPr>
          <p:cNvPr id="20" name="Content Placeholder 2"/>
          <p:cNvSpPr>
            <a:spLocks noGrp="1"/>
          </p:cNvSpPr>
          <p:nvPr>
            <p:ph idx="1"/>
          </p:nvPr>
        </p:nvSpPr>
        <p:spPr>
          <a:xfrm>
            <a:off x="457200" y="2249424"/>
            <a:ext cx="82296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86539" y="612775"/>
            <a:ext cx="957262"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D2B959E2-88E2-294D-BF5D-04DA9CBBF114}" type="datetimeFigureOut">
              <a:rPr lang="en-US">
                <a:ea typeface=""/>
                <a:cs typeface=""/>
              </a:rPr>
              <a:pPr>
                <a:defRPr/>
              </a:pPr>
              <a:t>11/28/18</a:t>
            </a:fld>
            <a:endParaRPr lang="en-US">
              <a:ea typeface=""/>
              <a:cs typeface=""/>
            </a:endParaRPr>
          </a:p>
        </p:txBody>
      </p:sp>
      <p:sp>
        <p:nvSpPr>
          <p:cNvPr id="5" name="Footer Placeholder 4"/>
          <p:cNvSpPr>
            <a:spLocks noGrp="1"/>
          </p:cNvSpPr>
          <p:nvPr>
            <p:ph type="ftr" sz="quarter" idx="11"/>
          </p:nvPr>
        </p:nvSpPr>
        <p:spPr>
          <a:xfrm>
            <a:off x="5257804" y="612775"/>
            <a:ext cx="1325563"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8174038" y="1588"/>
            <a:ext cx="762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BA2A4C43-F77C-E74E-A2C4-255C51412A96}" type="slidenum">
              <a:rPr lang="en-US">
                <a:ea typeface=""/>
                <a:cs typeface=""/>
              </a:rPr>
              <a:pPr>
                <a:defRPr/>
              </a:pPr>
              <a:t>‹#›</a:t>
            </a:fld>
            <a:endParaRPr lang="en-US">
              <a:ea typeface=""/>
              <a:cs typeface=""/>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DD13454C-A3A4-D440-B301-51425F7C8791}" type="slidenum">
              <a:rPr lang="en-US"/>
              <a:pPr/>
              <a:t>‹#›</a:t>
            </a:fld>
            <a:endParaRPr lang="en-US"/>
          </a:p>
        </p:txBody>
      </p:sp>
    </p:spTree>
    <p:extLst>
      <p:ext uri="{BB962C8B-B14F-4D97-AF65-F5344CB8AC3E}">
        <p14:creationId xmlns:p14="http://schemas.microsoft.com/office/powerpoint/2010/main" val="48313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457200" y="838204"/>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4648200" y="838204"/>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71461E33-F486-7A43-AF4D-9DCE64E44304}" type="slidenum">
              <a:rPr lang="en-US"/>
              <a:pPr/>
              <a:t>‹#›</a:t>
            </a:fld>
            <a:endParaRPr lang="en-US"/>
          </a:p>
        </p:txBody>
      </p:sp>
    </p:spTree>
    <p:extLst>
      <p:ext uri="{BB962C8B-B14F-4D97-AF65-F5344CB8AC3E}">
        <p14:creationId xmlns:p14="http://schemas.microsoft.com/office/powerpoint/2010/main" val="427187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fld id="{E3AB5AA2-3F2F-4E4B-9981-7772076211B4}" type="slidenum">
              <a:rPr lang="en-US"/>
              <a:pPr/>
              <a:t>‹#›</a:t>
            </a:fld>
            <a:endParaRPr lang="en-US"/>
          </a:p>
        </p:txBody>
      </p:sp>
    </p:spTree>
    <p:extLst>
      <p:ext uri="{BB962C8B-B14F-4D97-AF65-F5344CB8AC3E}">
        <p14:creationId xmlns:p14="http://schemas.microsoft.com/office/powerpoint/2010/main" val="122619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fld id="{AC8C2DA2-6762-F94C-BF4B-BCC2B08899A3}" type="slidenum">
              <a:rPr lang="en-US"/>
              <a:pPr/>
              <a:t>‹#›</a:t>
            </a:fld>
            <a:endParaRPr lang="en-US"/>
          </a:p>
        </p:txBody>
      </p:sp>
    </p:spTree>
    <p:extLst>
      <p:ext uri="{BB962C8B-B14F-4D97-AF65-F5344CB8AC3E}">
        <p14:creationId xmlns:p14="http://schemas.microsoft.com/office/powerpoint/2010/main" val="139000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fld id="{0C66FB82-5CE4-F045-ADAD-F12152E791A8}" type="slidenum">
              <a:rPr lang="en-US"/>
              <a:pPr/>
              <a:t>‹#›</a:t>
            </a:fld>
            <a:endParaRPr lang="en-US"/>
          </a:p>
        </p:txBody>
      </p:sp>
    </p:spTree>
    <p:extLst>
      <p:ext uri="{BB962C8B-B14F-4D97-AF65-F5344CB8AC3E}">
        <p14:creationId xmlns:p14="http://schemas.microsoft.com/office/powerpoint/2010/main" val="401810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endParaRPr lang="en-NZ"/>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9DA43617-7CA7-1D44-947F-9E9124A2275F}" type="slidenum">
              <a:rPr lang="en-US"/>
              <a:pPr/>
              <a:t>‹#›</a:t>
            </a:fld>
            <a:endParaRPr lang="en-US"/>
          </a:p>
        </p:txBody>
      </p:sp>
    </p:spTree>
    <p:extLst>
      <p:ext uri="{BB962C8B-B14F-4D97-AF65-F5344CB8AC3E}">
        <p14:creationId xmlns:p14="http://schemas.microsoft.com/office/powerpoint/2010/main" val="364348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4D634BCA-ECBB-CA4D-9E91-C79AEBC2CEA8}" type="slidenum">
              <a:rPr lang="en-US"/>
              <a:pPr/>
              <a:t>‹#›</a:t>
            </a:fld>
            <a:endParaRPr lang="en-US"/>
          </a:p>
        </p:txBody>
      </p:sp>
    </p:spTree>
    <p:extLst>
      <p:ext uri="{BB962C8B-B14F-4D97-AF65-F5344CB8AC3E}">
        <p14:creationId xmlns:p14="http://schemas.microsoft.com/office/powerpoint/2010/main" val="29532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38204"/>
            <a:ext cx="8229600" cy="5287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2819400" y="6245225"/>
            <a:ext cx="358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cs typeface="+mn-cs"/>
              </a:defRPr>
            </a:lvl1pPr>
          </a:lstStyle>
          <a:p>
            <a:pPr>
              <a:defRPr/>
            </a:pPr>
            <a:endParaRPr lang="en-GB"/>
          </a:p>
        </p:txBody>
      </p:sp>
      <p:sp>
        <p:nvSpPr>
          <p:cNvPr id="1030" name="Rectangle 6"/>
          <p:cNvSpPr>
            <a:spLocks noGrp="1" noChangeArrowheads="1"/>
          </p:cNvSpPr>
          <p:nvPr>
            <p:ph type="sldNum" sz="quarter" idx="4"/>
          </p:nvPr>
        </p:nvSpPr>
        <p:spPr bwMode="auto">
          <a:xfrm>
            <a:off x="8458200" y="655320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C9866CAA-830B-5B41-89F8-DB7A26B9DB6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hf sldNum="0" hdr="0" ftr="0" dt="0"/>
  <p:txStyles>
    <p:titleStyle>
      <a:lvl1pPr algn="ctr" rtl="0" eaLnBrk="0" fontAlgn="base" hangingPunct="0">
        <a:spcBef>
          <a:spcPct val="0"/>
        </a:spcBef>
        <a:spcAft>
          <a:spcPct val="0"/>
        </a:spcAft>
        <a:defRPr sz="3200">
          <a:solidFill>
            <a:srgbClr val="3366FF"/>
          </a:solidFill>
          <a:latin typeface="+mn-lt"/>
          <a:ea typeface="ＭＳ Ｐゴシック" charset="0"/>
          <a:cs typeface="+mj-cs"/>
        </a:defRPr>
      </a:lvl1pPr>
      <a:lvl2pPr algn="r" rtl="0" eaLnBrk="0" fontAlgn="base" hangingPunct="0">
        <a:spcBef>
          <a:spcPct val="0"/>
        </a:spcBef>
        <a:spcAft>
          <a:spcPct val="0"/>
        </a:spcAft>
        <a:defRPr sz="3200">
          <a:solidFill>
            <a:srgbClr val="3366FF"/>
          </a:solidFill>
          <a:latin typeface="Comic Sans MS" pitchFamily="66" charset="0"/>
          <a:ea typeface="ＭＳ Ｐゴシック" charset="0"/>
        </a:defRPr>
      </a:lvl2pPr>
      <a:lvl3pPr algn="r" rtl="0" eaLnBrk="0" fontAlgn="base" hangingPunct="0">
        <a:spcBef>
          <a:spcPct val="0"/>
        </a:spcBef>
        <a:spcAft>
          <a:spcPct val="0"/>
        </a:spcAft>
        <a:defRPr sz="3200">
          <a:solidFill>
            <a:srgbClr val="3366FF"/>
          </a:solidFill>
          <a:latin typeface="Comic Sans MS" pitchFamily="66" charset="0"/>
          <a:ea typeface="ＭＳ Ｐゴシック" charset="0"/>
        </a:defRPr>
      </a:lvl3pPr>
      <a:lvl4pPr algn="r" rtl="0" eaLnBrk="0" fontAlgn="base" hangingPunct="0">
        <a:spcBef>
          <a:spcPct val="0"/>
        </a:spcBef>
        <a:spcAft>
          <a:spcPct val="0"/>
        </a:spcAft>
        <a:defRPr sz="3200">
          <a:solidFill>
            <a:srgbClr val="3366FF"/>
          </a:solidFill>
          <a:latin typeface="Comic Sans MS" pitchFamily="66" charset="0"/>
          <a:ea typeface="ＭＳ Ｐゴシック" charset="0"/>
        </a:defRPr>
      </a:lvl4pPr>
      <a:lvl5pPr algn="r" rtl="0" eaLnBrk="0" fontAlgn="base" hangingPunct="0">
        <a:spcBef>
          <a:spcPct val="0"/>
        </a:spcBef>
        <a:spcAft>
          <a:spcPct val="0"/>
        </a:spcAft>
        <a:defRPr sz="3200">
          <a:solidFill>
            <a:srgbClr val="3366FF"/>
          </a:solidFill>
          <a:latin typeface="Comic Sans MS" pitchFamily="66" charset="0"/>
          <a:ea typeface="ＭＳ Ｐゴシック" charset="0"/>
        </a:defRPr>
      </a:lvl5pPr>
      <a:lvl6pPr marL="457200" algn="r" rtl="0" fontAlgn="base">
        <a:spcBef>
          <a:spcPct val="0"/>
        </a:spcBef>
        <a:spcAft>
          <a:spcPct val="0"/>
        </a:spcAft>
        <a:defRPr sz="3200">
          <a:solidFill>
            <a:srgbClr val="3366FF"/>
          </a:solidFill>
          <a:latin typeface="Comic Sans MS" pitchFamily="66" charset="0"/>
        </a:defRPr>
      </a:lvl6pPr>
      <a:lvl7pPr marL="914400" algn="r" rtl="0" fontAlgn="base">
        <a:spcBef>
          <a:spcPct val="0"/>
        </a:spcBef>
        <a:spcAft>
          <a:spcPct val="0"/>
        </a:spcAft>
        <a:defRPr sz="3200">
          <a:solidFill>
            <a:srgbClr val="3366FF"/>
          </a:solidFill>
          <a:latin typeface="Comic Sans MS" pitchFamily="66" charset="0"/>
        </a:defRPr>
      </a:lvl7pPr>
      <a:lvl8pPr marL="1371600" algn="r" rtl="0" fontAlgn="base">
        <a:spcBef>
          <a:spcPct val="0"/>
        </a:spcBef>
        <a:spcAft>
          <a:spcPct val="0"/>
        </a:spcAft>
        <a:defRPr sz="3200">
          <a:solidFill>
            <a:srgbClr val="3366FF"/>
          </a:solidFill>
          <a:latin typeface="Comic Sans MS" pitchFamily="66" charset="0"/>
        </a:defRPr>
      </a:lvl8pPr>
      <a:lvl9pPr marL="1828800" algn="r" rtl="0" fontAlgn="base">
        <a:spcBef>
          <a:spcPct val="0"/>
        </a:spcBef>
        <a:spcAft>
          <a:spcPct val="0"/>
        </a:spcAft>
        <a:defRPr sz="3200">
          <a:solidFill>
            <a:srgbClr val="3366FF"/>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22" name="Title Placeholder 21"/>
          <p:cNvSpPr>
            <a:spLocks noGrp="1"/>
          </p:cNvSpPr>
          <p:nvPr>
            <p:ph type="title"/>
          </p:nvPr>
        </p:nvSpPr>
        <p:spPr>
          <a:xfrm>
            <a:off x="0" y="0"/>
            <a:ext cx="9144000" cy="6858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pic>
        <p:nvPicPr>
          <p:cNvPr id="20" name="Picture 19"/>
          <p:cNvPicPr>
            <a:picLocks noChangeAspect="1"/>
          </p:cNvPicPr>
          <p:nvPr userDrawn="1"/>
        </p:nvPicPr>
        <p:blipFill>
          <a:blip r:embed="rId16"/>
          <a:stretch>
            <a:fillRect/>
          </a:stretch>
        </p:blipFill>
        <p:spPr>
          <a:xfrm>
            <a:off x="8305804" y="112128"/>
            <a:ext cx="728441" cy="497472"/>
          </a:xfrm>
          <a:prstGeom prst="rect">
            <a:avLst/>
          </a:prstGeom>
        </p:spPr>
      </p:pic>
      <p:pic>
        <p:nvPicPr>
          <p:cNvPr id="21" name="Picture 20"/>
          <p:cNvPicPr>
            <a:picLocks/>
          </p:cNvPicPr>
          <p:nvPr userDrawn="1"/>
        </p:nvPicPr>
        <p:blipFill>
          <a:blip r:embed="rId17" cstate="print">
            <a:extLst>
              <a:ext uri="{28A0092B-C50C-407E-A947-70E740481C1C}">
                <a14:useLocalDpi xmlns:a14="http://schemas.microsoft.com/office/drawing/2010/main"/>
              </a:ext>
            </a:extLst>
          </a:blip>
          <a:srcRect r="-961"/>
          <a:stretch>
            <a:fillRect/>
          </a:stretch>
        </p:blipFill>
        <p:spPr bwMode="auto">
          <a:xfrm>
            <a:off x="0" y="685808"/>
            <a:ext cx="9144000" cy="79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4690400"/>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98" r:id="rId11"/>
    <p:sldLayoutId id="2147483999" r:id="rId12"/>
    <p:sldLayoutId id="2147484000" r:id="rId13"/>
    <p:sldLayoutId id="2147484002" r:id="rId14"/>
  </p:sldLayoutIdLst>
  <p:hf sldNum="0" hdr="0" ftr="0" dt="0"/>
  <p:txStyles>
    <p:titleStyle>
      <a:lvl1pPr algn="l" rtl="0" eaLnBrk="1" latinLnBrk="0" hangingPunct="1">
        <a:spcBef>
          <a:spcPct val="0"/>
        </a:spcBef>
        <a:buNone/>
        <a:defRPr kumimoji="0" sz="36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19.tiff"/><Relationship Id="rId4" Type="http://schemas.openxmlformats.org/officeDocument/2006/relationships/hyperlink" Target="http://webext.cgd.ucar.edu/Multi-Case/CVDP_ex/CMIP5-Historical/metric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381000"/>
            <a:ext cx="9144000" cy="1524000"/>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b="1"/>
              <a:t>Quantitative Hydrologic Storylines</a:t>
            </a:r>
            <a:endParaRPr lang="en-US" i="1" dirty="0">
              <a:solidFill>
                <a:schemeClr val="bg1"/>
              </a:solidFill>
            </a:endParaRPr>
          </a:p>
        </p:txBody>
      </p:sp>
      <p:sp>
        <p:nvSpPr>
          <p:cNvPr id="73732" name="Title 4"/>
          <p:cNvSpPr txBox="1">
            <a:spLocks/>
          </p:cNvSpPr>
          <p:nvPr/>
        </p:nvSpPr>
        <p:spPr bwMode="auto">
          <a:xfrm>
            <a:off x="0" y="6134101"/>
            <a:ext cx="9144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r>
              <a:rPr lang="en-US" sz="1600" b="1" i="1" dirty="0">
                <a:solidFill>
                  <a:schemeClr val="tx2"/>
                </a:solidFill>
                <a:latin typeface="+mj-lt"/>
              </a:rPr>
              <a:t>Project Update Meeting, Reclamation, 17 October 2017 </a:t>
            </a:r>
          </a:p>
        </p:txBody>
      </p:sp>
      <p:sp>
        <p:nvSpPr>
          <p:cNvPr id="73733" name="Subtitle 5"/>
          <p:cNvSpPr txBox="1">
            <a:spLocks/>
          </p:cNvSpPr>
          <p:nvPr/>
        </p:nvSpPr>
        <p:spPr bwMode="auto">
          <a:xfrm>
            <a:off x="190500" y="2133600"/>
            <a:ext cx="87630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0"/>
              </a:spcAft>
            </a:pPr>
            <a:r>
              <a:rPr lang="en-US" sz="1800" dirty="0">
                <a:solidFill>
                  <a:schemeClr val="tx2"/>
                </a:solidFill>
              </a:rPr>
              <a:t>Joe Hamman</a:t>
            </a:r>
            <a:r>
              <a:rPr lang="en-US" sz="1800" baseline="30000" dirty="0">
                <a:solidFill>
                  <a:schemeClr val="tx2"/>
                </a:solidFill>
              </a:rPr>
              <a:t>1</a:t>
            </a:r>
            <a:r>
              <a:rPr lang="en-US" sz="1800" dirty="0">
                <a:solidFill>
                  <a:schemeClr val="tx2"/>
                </a:solidFill>
              </a:rPr>
              <a:t>, Julie Vano</a:t>
            </a:r>
            <a:r>
              <a:rPr lang="en-US" sz="1800" baseline="30000" dirty="0">
                <a:solidFill>
                  <a:schemeClr val="tx2"/>
                </a:solidFill>
              </a:rPr>
              <a:t>1</a:t>
            </a:r>
            <a:r>
              <a:rPr lang="en-US" sz="1800" dirty="0">
                <a:solidFill>
                  <a:schemeClr val="tx2"/>
                </a:solidFill>
              </a:rPr>
              <a:t>, Ethan Gutmann</a:t>
            </a:r>
            <a:r>
              <a:rPr lang="en-US" sz="1800" baseline="30000" dirty="0">
                <a:solidFill>
                  <a:schemeClr val="tx2"/>
                </a:solidFill>
              </a:rPr>
              <a:t>1</a:t>
            </a:r>
            <a:r>
              <a:rPr lang="en-US" sz="1800" dirty="0">
                <a:solidFill>
                  <a:schemeClr val="tx2"/>
                </a:solidFill>
              </a:rPr>
              <a:t> ,Martyn Clark</a:t>
            </a:r>
            <a:r>
              <a:rPr lang="en-US" sz="1800" baseline="30000" dirty="0">
                <a:solidFill>
                  <a:schemeClr val="tx2"/>
                </a:solidFill>
              </a:rPr>
              <a:t>1</a:t>
            </a:r>
            <a:r>
              <a:rPr lang="en-US" sz="1800" dirty="0">
                <a:solidFill>
                  <a:schemeClr val="tx2"/>
                </a:solidFill>
              </a:rPr>
              <a:t>,</a:t>
            </a:r>
          </a:p>
          <a:p>
            <a:pPr algn="ctr" eaLnBrk="1" hangingPunct="1">
              <a:spcBef>
                <a:spcPts val="0"/>
              </a:spcBef>
              <a:spcAft>
                <a:spcPts val="0"/>
              </a:spcAft>
            </a:pPr>
            <a:r>
              <a:rPr lang="en-US" sz="1800" dirty="0">
                <a:solidFill>
                  <a:schemeClr val="tx2"/>
                </a:solidFill>
              </a:rPr>
              <a:t>Jeff Arnold</a:t>
            </a:r>
            <a:r>
              <a:rPr lang="en-US" sz="1800" baseline="30000" dirty="0">
                <a:solidFill>
                  <a:schemeClr val="tx2"/>
                </a:solidFill>
              </a:rPr>
              <a:t>2</a:t>
            </a:r>
            <a:r>
              <a:rPr lang="en-US" sz="1800" dirty="0">
                <a:solidFill>
                  <a:schemeClr val="tx2"/>
                </a:solidFill>
              </a:rPr>
              <a:t>, Levi Brekke</a:t>
            </a:r>
            <a:r>
              <a:rPr lang="en-US" sz="1800" baseline="30000" dirty="0">
                <a:solidFill>
                  <a:schemeClr val="tx2"/>
                </a:solidFill>
              </a:rPr>
              <a:t>3</a:t>
            </a:r>
            <a:r>
              <a:rPr lang="en-US" sz="1800" dirty="0">
                <a:solidFill>
                  <a:schemeClr val="tx2"/>
                </a:solidFill>
              </a:rPr>
              <a:t>,</a:t>
            </a:r>
            <a:r>
              <a:rPr lang="en-US" sz="1800" baseline="-25000" dirty="0">
                <a:solidFill>
                  <a:schemeClr val="tx2"/>
                </a:solidFill>
              </a:rPr>
              <a:t> </a:t>
            </a:r>
            <a:r>
              <a:rPr lang="en-US" sz="1800" dirty="0">
                <a:solidFill>
                  <a:schemeClr val="tx2"/>
                </a:solidFill>
              </a:rPr>
              <a:t>Ken Nowak</a:t>
            </a:r>
            <a:r>
              <a:rPr lang="en-US" sz="1800" baseline="30000" dirty="0">
                <a:solidFill>
                  <a:schemeClr val="tx2"/>
                </a:solidFill>
              </a:rPr>
              <a:t>3</a:t>
            </a:r>
          </a:p>
          <a:p>
            <a:pPr algn="ctr" eaLnBrk="1" hangingPunct="1">
              <a:spcBef>
                <a:spcPts val="0"/>
              </a:spcBef>
              <a:spcAft>
                <a:spcPts val="0"/>
              </a:spcAft>
            </a:pPr>
            <a:endParaRPr lang="en-US" sz="1800" baseline="30000" dirty="0">
              <a:solidFill>
                <a:schemeClr val="tx2"/>
              </a:solidFill>
            </a:endParaRPr>
          </a:p>
          <a:p>
            <a:pPr algn="ctr" eaLnBrk="1" hangingPunct="1">
              <a:spcBef>
                <a:spcPts val="0"/>
              </a:spcBef>
              <a:spcAft>
                <a:spcPts val="0"/>
              </a:spcAft>
            </a:pPr>
            <a:endParaRPr lang="en-US" sz="1800" baseline="30000" dirty="0">
              <a:solidFill>
                <a:schemeClr val="tx2"/>
              </a:solidFill>
            </a:endParaRPr>
          </a:p>
          <a:p>
            <a:pPr marL="713232" indent="-342900" eaLnBrk="1" hangingPunct="1">
              <a:spcBef>
                <a:spcPts val="0"/>
              </a:spcBef>
              <a:spcAft>
                <a:spcPts val="0"/>
              </a:spcAft>
              <a:buAutoNum type="arabicPeriod"/>
            </a:pPr>
            <a:r>
              <a:rPr lang="en-US" sz="1600" dirty="0">
                <a:solidFill>
                  <a:schemeClr val="tx2">
                    <a:lumMod val="60000"/>
                    <a:lumOff val="40000"/>
                  </a:schemeClr>
                </a:solidFill>
              </a:rPr>
              <a:t>NCAR Research Applications Lab</a:t>
            </a:r>
          </a:p>
          <a:p>
            <a:pPr marL="713232" indent="-342900" eaLnBrk="1" hangingPunct="1">
              <a:spcBef>
                <a:spcPts val="0"/>
              </a:spcBef>
              <a:spcAft>
                <a:spcPts val="0"/>
              </a:spcAft>
              <a:buAutoNum type="arabicPeriod"/>
            </a:pPr>
            <a:r>
              <a:rPr lang="en-US" sz="1600" dirty="0">
                <a:solidFill>
                  <a:schemeClr val="tx2">
                    <a:lumMod val="60000"/>
                    <a:lumOff val="40000"/>
                  </a:schemeClr>
                </a:solidFill>
              </a:rPr>
              <a:t>US Army Corps of Engineers Climate Resilience and Preparedness Program</a:t>
            </a:r>
          </a:p>
          <a:p>
            <a:pPr marL="713232" indent="-342900" eaLnBrk="1" hangingPunct="1">
              <a:spcBef>
                <a:spcPts val="0"/>
              </a:spcBef>
              <a:spcAft>
                <a:spcPts val="0"/>
              </a:spcAft>
              <a:buAutoNum type="arabicPeriod"/>
            </a:pPr>
            <a:r>
              <a:rPr lang="en-US" sz="1600" dirty="0">
                <a:solidFill>
                  <a:schemeClr val="tx2">
                    <a:lumMod val="60000"/>
                    <a:lumOff val="40000"/>
                  </a:schemeClr>
                </a:solidFill>
              </a:rPr>
              <a:t>Bureau of Reclamation Research and Development</a:t>
            </a:r>
          </a:p>
        </p:txBody>
      </p:sp>
      <p:pic>
        <p:nvPicPr>
          <p:cNvPr id="73735" name="Picture 1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4343400"/>
            <a:ext cx="9144000" cy="179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27092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144000" cy="685800"/>
          </a:xfrm>
        </p:spPr>
        <p:txBody>
          <a:bodyPr/>
          <a:lstStyle/>
          <a:p>
            <a:r>
              <a:rPr lang="en-US" dirty="0"/>
              <a:t>Downscaling</a:t>
            </a:r>
          </a:p>
        </p:txBody>
      </p:sp>
      <p:sp>
        <p:nvSpPr>
          <p:cNvPr id="8" name="Content Placeholder 2"/>
          <p:cNvSpPr>
            <a:spLocks noGrp="1"/>
          </p:cNvSpPr>
          <p:nvPr>
            <p:ph idx="1"/>
          </p:nvPr>
        </p:nvSpPr>
        <p:spPr>
          <a:xfrm>
            <a:off x="76200" y="838200"/>
            <a:ext cx="8915400" cy="2819400"/>
          </a:xfrm>
        </p:spPr>
        <p:txBody>
          <a:bodyPr>
            <a:normAutofit fontScale="92500"/>
          </a:bodyPr>
          <a:lstStyle/>
          <a:p>
            <a:pPr>
              <a:spcBef>
                <a:spcPts val="600"/>
              </a:spcBef>
            </a:pPr>
            <a:r>
              <a:rPr lang="en-US" sz="2400" dirty="0"/>
              <a:t>Exploring the interactions of GCMs and Downscaling Methods</a:t>
            </a:r>
          </a:p>
          <a:p>
            <a:pPr lvl="1">
              <a:spcBef>
                <a:spcPts val="600"/>
              </a:spcBef>
            </a:pPr>
            <a:r>
              <a:rPr lang="en-US" sz="2200" dirty="0"/>
              <a:t>Change signals in temperature are consistent between models and downscaling methods</a:t>
            </a:r>
          </a:p>
          <a:p>
            <a:pPr lvl="1">
              <a:spcBef>
                <a:spcPts val="600"/>
              </a:spcBef>
            </a:pPr>
            <a:r>
              <a:rPr lang="en-US" sz="2200" dirty="0"/>
              <a:t>Precipitation signals are much less consistent, circulation based (methods) GARD tend to show robust drying</a:t>
            </a:r>
          </a:p>
          <a:p>
            <a:pPr lvl="1">
              <a:spcBef>
                <a:spcPts val="600"/>
              </a:spcBef>
            </a:pPr>
            <a:endParaRPr lang="en-US" sz="2200" dirty="0"/>
          </a:p>
          <a:p>
            <a:pPr lvl="1">
              <a:spcBef>
                <a:spcPts val="600"/>
              </a:spcBef>
            </a:pPr>
            <a:r>
              <a:rPr lang="en-US" sz="1900" i="1" dirty="0"/>
              <a:t>Figure: Heat map comparing change signals (2080s </a:t>
            </a:r>
            <a:r>
              <a:rPr lang="mr-IN" sz="1900" i="1" dirty="0"/>
              <a:t>–</a:t>
            </a:r>
            <a:r>
              <a:rPr lang="en-US" sz="1900" i="1" dirty="0"/>
              <a:t> 1980s) for mean annual temperature and precipitation over the Yakima River Basin.</a:t>
            </a:r>
          </a:p>
        </p:txBody>
      </p:sp>
      <p:pic>
        <p:nvPicPr>
          <p:cNvPr id="6" name="Picture 5"/>
          <p:cNvPicPr>
            <a:picLocks noChangeAspect="1"/>
          </p:cNvPicPr>
          <p:nvPr/>
        </p:nvPicPr>
        <p:blipFill>
          <a:blip r:embed="rId3"/>
          <a:stretch>
            <a:fillRect/>
          </a:stretch>
        </p:blipFill>
        <p:spPr>
          <a:xfrm>
            <a:off x="4599295" y="3609348"/>
            <a:ext cx="4146329" cy="3233412"/>
          </a:xfrm>
          <a:prstGeom prst="rect">
            <a:avLst/>
          </a:prstGeom>
        </p:spPr>
      </p:pic>
      <p:pic>
        <p:nvPicPr>
          <p:cNvPr id="7" name="Picture 6"/>
          <p:cNvPicPr>
            <a:picLocks noChangeAspect="1"/>
          </p:cNvPicPr>
          <p:nvPr/>
        </p:nvPicPr>
        <p:blipFill>
          <a:blip r:embed="rId4"/>
          <a:stretch>
            <a:fillRect/>
          </a:stretch>
        </p:blipFill>
        <p:spPr>
          <a:xfrm>
            <a:off x="533400" y="3609348"/>
            <a:ext cx="4065895" cy="3233412"/>
          </a:xfrm>
          <a:prstGeom prst="rect">
            <a:avLst/>
          </a:prstGeom>
        </p:spPr>
      </p:pic>
    </p:spTree>
    <p:extLst>
      <p:ext uri="{BB962C8B-B14F-4D97-AF65-F5344CB8AC3E}">
        <p14:creationId xmlns:p14="http://schemas.microsoft.com/office/powerpoint/2010/main" val="167447047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1846" y="4267200"/>
            <a:ext cx="8915400" cy="1600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28600"/>
            <a:ext cx="8458200" cy="1066800"/>
          </a:xfrm>
        </p:spPr>
        <p:txBody>
          <a:bodyPr>
            <a:noAutofit/>
          </a:bodyPr>
          <a:lstStyle/>
          <a:p>
            <a:r>
              <a:rPr lang="en-US" sz="3600" dirty="0"/>
              <a:t>Outline</a:t>
            </a:r>
          </a:p>
        </p:txBody>
      </p:sp>
      <p:sp>
        <p:nvSpPr>
          <p:cNvPr id="3" name="Content Placeholder 2"/>
          <p:cNvSpPr>
            <a:spLocks noGrp="1"/>
          </p:cNvSpPr>
          <p:nvPr>
            <p:ph idx="1"/>
          </p:nvPr>
        </p:nvSpPr>
        <p:spPr>
          <a:xfrm>
            <a:off x="0" y="914400"/>
            <a:ext cx="8991600" cy="4267200"/>
          </a:xfrm>
        </p:spPr>
        <p:txBody>
          <a:bodyPr>
            <a:noAutofit/>
          </a:bodyPr>
          <a:lstStyle/>
          <a:p>
            <a:pPr marL="109728" indent="0" fontAlgn="auto">
              <a:spcAft>
                <a:spcPts val="0"/>
              </a:spcAft>
              <a:buNone/>
            </a:pPr>
            <a:r>
              <a:rPr lang="en-US" sz="2400" dirty="0"/>
              <a:t>Developing infrastructure, methods, and models to characterize and reduce uncertainty </a:t>
            </a:r>
          </a:p>
          <a:p>
            <a:pPr>
              <a:spcBef>
                <a:spcPts val="3600"/>
              </a:spcBef>
            </a:pPr>
            <a:r>
              <a:rPr lang="en-US" sz="2400" dirty="0"/>
              <a:t>Downscaling</a:t>
            </a:r>
          </a:p>
          <a:p>
            <a:pPr lvl="1">
              <a:spcBef>
                <a:spcPts val="1200"/>
              </a:spcBef>
            </a:pPr>
            <a:r>
              <a:rPr lang="en-US" sz="2200" dirty="0"/>
              <a:t>Existing Methods</a:t>
            </a:r>
          </a:p>
          <a:p>
            <a:pPr lvl="1">
              <a:spcBef>
                <a:spcPts val="1200"/>
              </a:spcBef>
            </a:pPr>
            <a:r>
              <a:rPr lang="en-US" sz="2200" dirty="0"/>
              <a:t>GARD and ICAR Ensemble</a:t>
            </a:r>
          </a:p>
          <a:p>
            <a:pPr lvl="1">
              <a:spcBef>
                <a:spcPts val="1200"/>
              </a:spcBef>
            </a:pPr>
            <a:r>
              <a:rPr lang="en-US" sz="2200" dirty="0"/>
              <a:t>Initial Results</a:t>
            </a:r>
          </a:p>
          <a:p>
            <a:pPr>
              <a:spcBef>
                <a:spcPts val="3600"/>
              </a:spcBef>
            </a:pPr>
            <a:r>
              <a:rPr lang="en-US" sz="2400" dirty="0"/>
              <a:t>Sampling</a:t>
            </a:r>
          </a:p>
          <a:p>
            <a:pPr lvl="1">
              <a:spcBef>
                <a:spcPts val="1200"/>
              </a:spcBef>
            </a:pPr>
            <a:r>
              <a:rPr lang="en-US" sz="2200" dirty="0"/>
              <a:t>Understanding Ensemble Structure (Clustering) </a:t>
            </a:r>
          </a:p>
          <a:p>
            <a:pPr lvl="1">
              <a:spcBef>
                <a:spcPts val="1200"/>
              </a:spcBef>
            </a:pPr>
            <a:r>
              <a:rPr lang="en-US" sz="2200" dirty="0"/>
              <a:t>Tools for Parametric Ensemble Sampling </a:t>
            </a:r>
          </a:p>
          <a:p>
            <a:pPr>
              <a:spcBef>
                <a:spcPts val="1200"/>
              </a:spcBef>
            </a:pPr>
            <a:r>
              <a:rPr lang="en-US" sz="2400" dirty="0"/>
              <a:t>Next Steps</a:t>
            </a:r>
          </a:p>
          <a:p>
            <a:pPr lvl="1">
              <a:spcBef>
                <a:spcPts val="1200"/>
              </a:spcBef>
            </a:pPr>
            <a:r>
              <a:rPr lang="en-US" sz="2200" dirty="0"/>
              <a:t>Hydrologic Modeling</a:t>
            </a:r>
          </a:p>
        </p:txBody>
      </p:sp>
    </p:spTree>
    <p:extLst>
      <p:ext uri="{BB962C8B-B14F-4D97-AF65-F5344CB8AC3E}">
        <p14:creationId xmlns:p14="http://schemas.microsoft.com/office/powerpoint/2010/main" val="176450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52400" y="1295400"/>
            <a:ext cx="8839200" cy="5287963"/>
          </a:xfrm>
          <a:prstGeom prst="rect">
            <a:avLst/>
          </a:prstGeom>
        </p:spPr>
        <p:txBody>
          <a:bodyPr/>
          <a:lstStyle/>
          <a:p>
            <a:pPr marL="342900" indent="-342900" eaLnBrk="0" fontAlgn="base" hangingPunct="0">
              <a:spcBef>
                <a:spcPct val="20000"/>
              </a:spcBef>
              <a:spcAft>
                <a:spcPct val="0"/>
              </a:spcAft>
              <a:buFontTx/>
              <a:buChar char="•"/>
              <a:defRPr/>
            </a:pPr>
            <a:endParaRPr lang="en-US" sz="2200" kern="0" dirty="0">
              <a:solidFill>
                <a:prstClr val="black"/>
              </a:solidFill>
            </a:endParaRPr>
          </a:p>
        </p:txBody>
      </p:sp>
      <p:sp>
        <p:nvSpPr>
          <p:cNvPr id="4" name="Rectangle 2"/>
          <p:cNvSpPr>
            <a:spLocks noGrp="1" noChangeArrowheads="1"/>
          </p:cNvSpPr>
          <p:nvPr>
            <p:ph type="title"/>
          </p:nvPr>
        </p:nvSpPr>
        <p:spPr>
          <a:xfrm>
            <a:off x="228600" y="0"/>
            <a:ext cx="8229600" cy="609600"/>
          </a:xfrm>
        </p:spPr>
        <p:txBody>
          <a:bodyPr>
            <a:noAutofit/>
          </a:bodyPr>
          <a:lstStyle/>
          <a:p>
            <a:pPr eaLnBrk="1" hangingPunct="1"/>
            <a:r>
              <a:rPr lang="en-US" sz="3200" dirty="0">
                <a:solidFill>
                  <a:schemeClr val="tx1"/>
                </a:solidFill>
              </a:rPr>
              <a:t>Ensemble Sampling</a:t>
            </a:r>
          </a:p>
        </p:txBody>
      </p:sp>
      <p:sp>
        <p:nvSpPr>
          <p:cNvPr id="16" name="Content Placeholder 2"/>
          <p:cNvSpPr txBox="1">
            <a:spLocks/>
          </p:cNvSpPr>
          <p:nvPr/>
        </p:nvSpPr>
        <p:spPr>
          <a:xfrm>
            <a:off x="304800" y="990601"/>
            <a:ext cx="3733800" cy="5486399"/>
          </a:xfrm>
          <a:prstGeom prst="rect">
            <a:avLst/>
          </a:prstGeom>
        </p:spPr>
        <p:txBody>
          <a:bodyPr>
            <a:noAutofit/>
          </a:bodyPr>
          <a:lstStyle>
            <a:defPPr>
              <a:defRPr lang="en-US"/>
            </a:defPPr>
            <a:lvl1pPr marL="109728" indent="0" eaLnBrk="1" fontAlgn="auto" latinLnBrk="0" hangingPunct="1">
              <a:spcBef>
                <a:spcPts val="300"/>
              </a:spcBef>
              <a:spcAft>
                <a:spcPts val="0"/>
              </a:spcAft>
              <a:buClr>
                <a:schemeClr val="accent3"/>
              </a:buClr>
              <a:buFont typeface="Georgia"/>
              <a:buNone/>
              <a:defRPr kumimoji="0" sz="2400">
                <a:latin typeface="+mn-lt"/>
                <a:ea typeface="+mn-ea"/>
                <a:cs typeface="+mn-cs"/>
              </a:defRPr>
            </a:lvl1pPr>
            <a:lvl2pPr marL="658368" lvl="1" indent="-246888" eaLnBrk="1" fontAlgn="auto" latinLnBrk="0" hangingPunct="1">
              <a:spcBef>
                <a:spcPts val="1200"/>
              </a:spcBef>
              <a:spcAft>
                <a:spcPts val="0"/>
              </a:spcAft>
              <a:buClr>
                <a:schemeClr val="accent2"/>
              </a:buClr>
              <a:buFont typeface="Georgia"/>
              <a:buChar char="▫"/>
              <a:defRPr kumimoji="0" sz="22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pPr marL="452628" indent="-342900">
              <a:buFont typeface="Arial" charset="0"/>
              <a:buChar char="•"/>
            </a:pPr>
            <a:r>
              <a:rPr lang="en-US" sz="1800" dirty="0"/>
              <a:t>Goals:</a:t>
            </a:r>
          </a:p>
          <a:p>
            <a:pPr lvl="1"/>
            <a:r>
              <a:rPr lang="en-US" sz="1800" dirty="0"/>
              <a:t>Represent uncertainly space</a:t>
            </a:r>
          </a:p>
          <a:p>
            <a:pPr lvl="1"/>
            <a:r>
              <a:rPr lang="en-US" sz="1800" dirty="0"/>
              <a:t>Avoid analyzing every possible ensemble combination</a:t>
            </a:r>
          </a:p>
          <a:p>
            <a:pPr lvl="1"/>
            <a:r>
              <a:rPr lang="en-US" sz="1800" dirty="0"/>
              <a:t>Select based on methodological fidelity</a:t>
            </a:r>
          </a:p>
          <a:p>
            <a:pPr marL="452628" indent="-342900">
              <a:buFont typeface="Arial" charset="0"/>
              <a:buChar char="•"/>
            </a:pPr>
            <a:r>
              <a:rPr lang="en-US" sz="1800" dirty="0"/>
              <a:t>Approaches</a:t>
            </a:r>
          </a:p>
          <a:p>
            <a:pPr lvl="1"/>
            <a:r>
              <a:rPr lang="en-US" sz="1800" dirty="0"/>
              <a:t>Random sample or sample ensemble of convenience</a:t>
            </a:r>
          </a:p>
          <a:p>
            <a:pPr lvl="1"/>
            <a:r>
              <a:rPr lang="en-US" sz="1800" dirty="0"/>
              <a:t>Regional model performance</a:t>
            </a:r>
          </a:p>
          <a:p>
            <a:pPr lvl="1"/>
            <a:r>
              <a:rPr lang="en-US" sz="1800" dirty="0"/>
              <a:t>Global model performance</a:t>
            </a:r>
          </a:p>
          <a:p>
            <a:pPr lvl="1"/>
            <a:endParaRPr lang="en-US" sz="1800" dirty="0"/>
          </a:p>
          <a:p>
            <a:pPr lvl="1"/>
            <a:endParaRPr lang="en-US" sz="1800" dirty="0"/>
          </a:p>
        </p:txBody>
      </p:sp>
      <p:pic>
        <p:nvPicPr>
          <p:cNvPr id="10" name="Picture 9"/>
          <p:cNvPicPr>
            <a:picLocks noChangeAspect="1"/>
          </p:cNvPicPr>
          <p:nvPr/>
        </p:nvPicPr>
        <p:blipFill>
          <a:blip r:embed="rId3"/>
          <a:stretch>
            <a:fillRect/>
          </a:stretch>
        </p:blipFill>
        <p:spPr>
          <a:xfrm>
            <a:off x="4546575" y="3422655"/>
            <a:ext cx="50850" cy="12690"/>
          </a:xfrm>
          <a:prstGeom prst="rect">
            <a:avLst/>
          </a:prstGeom>
        </p:spPr>
      </p:pic>
      <p:grpSp>
        <p:nvGrpSpPr>
          <p:cNvPr id="13" name="Group 12"/>
          <p:cNvGrpSpPr/>
          <p:nvPr/>
        </p:nvGrpSpPr>
        <p:grpSpPr>
          <a:xfrm>
            <a:off x="4270021" y="1524000"/>
            <a:ext cx="4797779" cy="4666204"/>
            <a:chOff x="1691640" y="838200"/>
            <a:chExt cx="6381797" cy="6019800"/>
          </a:xfrm>
        </p:grpSpPr>
        <p:pic>
          <p:nvPicPr>
            <p:cNvPr id="14" name="Picture 13"/>
            <p:cNvPicPr>
              <a:picLocks noChangeAspect="1"/>
            </p:cNvPicPr>
            <p:nvPr/>
          </p:nvPicPr>
          <p:blipFill rotWithShape="1">
            <a:blip r:embed="rId4"/>
            <a:srcRect r="21835"/>
            <a:stretch/>
          </p:blipFill>
          <p:spPr>
            <a:xfrm>
              <a:off x="1691640" y="838200"/>
              <a:ext cx="4937760" cy="6019800"/>
            </a:xfrm>
            <a:prstGeom prst="rect">
              <a:avLst/>
            </a:prstGeom>
          </p:spPr>
        </p:pic>
        <p:pic>
          <p:nvPicPr>
            <p:cNvPr id="15" name="Picture 14"/>
            <p:cNvPicPr>
              <a:picLocks noChangeAspect="1"/>
            </p:cNvPicPr>
            <p:nvPr/>
          </p:nvPicPr>
          <p:blipFill rotWithShape="1">
            <a:blip r:embed="rId4"/>
            <a:srcRect l="77141"/>
            <a:stretch/>
          </p:blipFill>
          <p:spPr>
            <a:xfrm>
              <a:off x="6629400" y="838200"/>
              <a:ext cx="1444037" cy="6019800"/>
            </a:xfrm>
            <a:prstGeom prst="rect">
              <a:avLst/>
            </a:prstGeom>
          </p:spPr>
        </p:pic>
      </p:grpSp>
    </p:spTree>
    <p:extLst>
      <p:ext uri="{BB962C8B-B14F-4D97-AF65-F5344CB8AC3E}">
        <p14:creationId xmlns:p14="http://schemas.microsoft.com/office/powerpoint/2010/main" val="5654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52400" y="1295400"/>
            <a:ext cx="8839200" cy="5287963"/>
          </a:xfrm>
          <a:prstGeom prst="rect">
            <a:avLst/>
          </a:prstGeom>
        </p:spPr>
        <p:txBody>
          <a:bodyPr/>
          <a:lstStyle/>
          <a:p>
            <a:pPr marL="342900" indent="-342900" eaLnBrk="0" fontAlgn="base" hangingPunct="0">
              <a:spcBef>
                <a:spcPct val="20000"/>
              </a:spcBef>
              <a:spcAft>
                <a:spcPct val="0"/>
              </a:spcAft>
              <a:buFontTx/>
              <a:buChar char="•"/>
              <a:defRPr/>
            </a:pPr>
            <a:endParaRPr lang="en-US" sz="2200" kern="0" dirty="0">
              <a:solidFill>
                <a:prstClr val="black"/>
              </a:solidFill>
            </a:endParaRPr>
          </a:p>
        </p:txBody>
      </p:sp>
      <p:sp>
        <p:nvSpPr>
          <p:cNvPr id="4" name="Rectangle 2"/>
          <p:cNvSpPr>
            <a:spLocks noGrp="1" noChangeArrowheads="1"/>
          </p:cNvSpPr>
          <p:nvPr>
            <p:ph type="title"/>
          </p:nvPr>
        </p:nvSpPr>
        <p:spPr>
          <a:xfrm>
            <a:off x="228600" y="0"/>
            <a:ext cx="8229600" cy="609600"/>
          </a:xfrm>
        </p:spPr>
        <p:txBody>
          <a:bodyPr>
            <a:noAutofit/>
          </a:bodyPr>
          <a:lstStyle/>
          <a:p>
            <a:pPr eaLnBrk="1" hangingPunct="1"/>
            <a:r>
              <a:rPr lang="en-US" sz="3200" dirty="0">
                <a:solidFill>
                  <a:schemeClr val="tx1"/>
                </a:solidFill>
              </a:rPr>
              <a:t>Ensemble Sampling</a:t>
            </a:r>
          </a:p>
        </p:txBody>
      </p:sp>
      <p:sp>
        <p:nvSpPr>
          <p:cNvPr id="16" name="Content Placeholder 2"/>
          <p:cNvSpPr txBox="1">
            <a:spLocks/>
          </p:cNvSpPr>
          <p:nvPr/>
        </p:nvSpPr>
        <p:spPr>
          <a:xfrm>
            <a:off x="304800" y="1341437"/>
            <a:ext cx="8839200" cy="5287963"/>
          </a:xfrm>
          <a:prstGeom prst="rect">
            <a:avLst/>
          </a:prstGeom>
        </p:spPr>
        <p:txBody>
          <a:bodyPr/>
          <a:lstStyle/>
          <a:p>
            <a:pPr marL="342900" indent="-342900" eaLnBrk="0" fontAlgn="base" hangingPunct="0">
              <a:spcBef>
                <a:spcPct val="20000"/>
              </a:spcBef>
              <a:spcAft>
                <a:spcPct val="0"/>
              </a:spcAft>
              <a:buFontTx/>
              <a:buChar char="•"/>
              <a:defRPr/>
            </a:pPr>
            <a:endParaRPr lang="en-US" sz="2800" kern="0" dirty="0">
              <a:solidFill>
                <a:prstClr val="black"/>
              </a:solidFill>
            </a:endParaRPr>
          </a:p>
        </p:txBody>
      </p:sp>
      <p:pic>
        <p:nvPicPr>
          <p:cNvPr id="10" name="Picture 9"/>
          <p:cNvPicPr>
            <a:picLocks noChangeAspect="1"/>
          </p:cNvPicPr>
          <p:nvPr/>
        </p:nvPicPr>
        <p:blipFill>
          <a:blip r:embed="rId3"/>
          <a:stretch>
            <a:fillRect/>
          </a:stretch>
        </p:blipFill>
        <p:spPr>
          <a:xfrm>
            <a:off x="4546575" y="3422655"/>
            <a:ext cx="50850" cy="12690"/>
          </a:xfrm>
          <a:prstGeom prst="rect">
            <a:avLst/>
          </a:prstGeom>
        </p:spPr>
      </p:pic>
      <p:sp>
        <p:nvSpPr>
          <p:cNvPr id="9" name="Content Placeholder 2"/>
          <p:cNvSpPr txBox="1">
            <a:spLocks/>
          </p:cNvSpPr>
          <p:nvPr/>
        </p:nvSpPr>
        <p:spPr>
          <a:xfrm>
            <a:off x="410633" y="990600"/>
            <a:ext cx="5257800" cy="4351338"/>
          </a:xfrm>
          <a:prstGeom prst="rect">
            <a:avLst/>
          </a:prstGeom>
        </p:spPr>
        <p:txBody>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endParaRPr lang="en-US" dirty="0"/>
          </a:p>
        </p:txBody>
      </p:sp>
      <p:sp>
        <p:nvSpPr>
          <p:cNvPr id="12" name="Rectangle 11"/>
          <p:cNvSpPr/>
          <p:nvPr/>
        </p:nvSpPr>
        <p:spPr>
          <a:xfrm>
            <a:off x="8202083" y="7149875"/>
            <a:ext cx="1735666" cy="2308324"/>
          </a:xfrm>
          <a:prstGeom prst="rect">
            <a:avLst/>
          </a:prstGeom>
        </p:spPr>
        <p:txBody>
          <a:bodyPr wrap="square">
            <a:spAutoFit/>
          </a:bodyPr>
          <a:lstStyle/>
          <a:p>
            <a:r>
              <a:rPr lang="en-US" dirty="0">
                <a:hlinkClick r:id="rId4"/>
              </a:rPr>
              <a:t>http://webext.cgd.ucar.edu/Multi-Case/CVDP_ex/CMIP5-Historical/metrics.html</a:t>
            </a:r>
            <a:endParaRPr lang="en-US" dirty="0"/>
          </a:p>
          <a:p>
            <a:endParaRPr lang="en-US" dirty="0"/>
          </a:p>
        </p:txBody>
      </p:sp>
      <p:pic>
        <p:nvPicPr>
          <p:cNvPr id="2" name="Picture 1"/>
          <p:cNvPicPr>
            <a:picLocks noChangeAspect="1"/>
          </p:cNvPicPr>
          <p:nvPr/>
        </p:nvPicPr>
        <p:blipFill>
          <a:blip r:embed="rId5"/>
          <a:stretch>
            <a:fillRect/>
          </a:stretch>
        </p:blipFill>
        <p:spPr>
          <a:xfrm>
            <a:off x="3459407" y="957943"/>
            <a:ext cx="5648912" cy="5516563"/>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60186" t="11802" r="5714" b="42136"/>
          <a:stretch/>
        </p:blipFill>
        <p:spPr>
          <a:xfrm>
            <a:off x="152400" y="4149984"/>
            <a:ext cx="2645962" cy="2660410"/>
          </a:xfrm>
          <a:prstGeom prst="rect">
            <a:avLst/>
          </a:prstGeom>
        </p:spPr>
      </p:pic>
      <p:sp>
        <p:nvSpPr>
          <p:cNvPr id="5" name="TextBox 4"/>
          <p:cNvSpPr txBox="1"/>
          <p:nvPr/>
        </p:nvSpPr>
        <p:spPr>
          <a:xfrm>
            <a:off x="4419600" y="2514600"/>
            <a:ext cx="312906" cy="369332"/>
          </a:xfrm>
          <a:prstGeom prst="rect">
            <a:avLst/>
          </a:prstGeom>
          <a:noFill/>
        </p:spPr>
        <p:txBody>
          <a:bodyPr wrap="none" rtlCol="0">
            <a:spAutoFit/>
          </a:bodyPr>
          <a:lstStyle/>
          <a:p>
            <a:r>
              <a:rPr lang="en-US"/>
              <a:t>1</a:t>
            </a:r>
          </a:p>
        </p:txBody>
      </p:sp>
      <p:sp>
        <p:nvSpPr>
          <p:cNvPr id="13" name="TextBox 12"/>
          <p:cNvSpPr txBox="1"/>
          <p:nvPr/>
        </p:nvSpPr>
        <p:spPr>
          <a:xfrm>
            <a:off x="4343400" y="4278868"/>
            <a:ext cx="312906" cy="369332"/>
          </a:xfrm>
          <a:prstGeom prst="rect">
            <a:avLst/>
          </a:prstGeom>
          <a:noFill/>
        </p:spPr>
        <p:txBody>
          <a:bodyPr wrap="none" rtlCol="0">
            <a:spAutoFit/>
          </a:bodyPr>
          <a:lstStyle/>
          <a:p>
            <a:r>
              <a:rPr lang="en-US" dirty="0"/>
              <a:t>2</a:t>
            </a:r>
          </a:p>
        </p:txBody>
      </p:sp>
      <p:sp>
        <p:nvSpPr>
          <p:cNvPr id="14" name="TextBox 13"/>
          <p:cNvSpPr txBox="1"/>
          <p:nvPr/>
        </p:nvSpPr>
        <p:spPr>
          <a:xfrm>
            <a:off x="4411494" y="2907268"/>
            <a:ext cx="312906" cy="369332"/>
          </a:xfrm>
          <a:prstGeom prst="rect">
            <a:avLst/>
          </a:prstGeom>
          <a:noFill/>
        </p:spPr>
        <p:txBody>
          <a:bodyPr wrap="none" rtlCol="0">
            <a:spAutoFit/>
          </a:bodyPr>
          <a:lstStyle/>
          <a:p>
            <a:r>
              <a:rPr lang="en-US" dirty="0"/>
              <a:t>3</a:t>
            </a:r>
          </a:p>
        </p:txBody>
      </p:sp>
      <p:sp>
        <p:nvSpPr>
          <p:cNvPr id="15" name="TextBox 14"/>
          <p:cNvSpPr txBox="1"/>
          <p:nvPr/>
        </p:nvSpPr>
        <p:spPr>
          <a:xfrm>
            <a:off x="4411494" y="2057400"/>
            <a:ext cx="312906" cy="369332"/>
          </a:xfrm>
          <a:prstGeom prst="rect">
            <a:avLst/>
          </a:prstGeom>
          <a:noFill/>
        </p:spPr>
        <p:txBody>
          <a:bodyPr wrap="none" rtlCol="0">
            <a:spAutoFit/>
          </a:bodyPr>
          <a:lstStyle/>
          <a:p>
            <a:r>
              <a:rPr lang="en-US" dirty="0"/>
              <a:t>4</a:t>
            </a:r>
          </a:p>
        </p:txBody>
      </p:sp>
      <p:sp>
        <p:nvSpPr>
          <p:cNvPr id="17" name="TextBox 16"/>
          <p:cNvSpPr txBox="1"/>
          <p:nvPr/>
        </p:nvSpPr>
        <p:spPr>
          <a:xfrm>
            <a:off x="4419600" y="3352800"/>
            <a:ext cx="312906" cy="369332"/>
          </a:xfrm>
          <a:prstGeom prst="rect">
            <a:avLst/>
          </a:prstGeom>
          <a:noFill/>
        </p:spPr>
        <p:txBody>
          <a:bodyPr wrap="none" rtlCol="0">
            <a:spAutoFit/>
          </a:bodyPr>
          <a:lstStyle/>
          <a:p>
            <a:r>
              <a:rPr lang="en-US" dirty="0"/>
              <a:t>5</a:t>
            </a:r>
          </a:p>
        </p:txBody>
      </p:sp>
      <p:sp>
        <p:nvSpPr>
          <p:cNvPr id="6" name="TextBox 5"/>
          <p:cNvSpPr txBox="1"/>
          <p:nvPr/>
        </p:nvSpPr>
        <p:spPr>
          <a:xfrm>
            <a:off x="2596411" y="5374595"/>
            <a:ext cx="1654629" cy="646331"/>
          </a:xfrm>
          <a:prstGeom prst="rect">
            <a:avLst/>
          </a:prstGeom>
          <a:noFill/>
        </p:spPr>
        <p:txBody>
          <a:bodyPr wrap="square" rtlCol="0">
            <a:spAutoFit/>
          </a:bodyPr>
          <a:lstStyle/>
          <a:p>
            <a:r>
              <a:rPr lang="en-US"/>
              <a:t>Top 5 From Rupp et al.</a:t>
            </a:r>
          </a:p>
        </p:txBody>
      </p:sp>
      <p:cxnSp>
        <p:nvCxnSpPr>
          <p:cNvPr id="8" name="Straight Arrow Connector 7"/>
          <p:cNvCxnSpPr>
            <a:endCxn id="6" idx="1"/>
          </p:cNvCxnSpPr>
          <p:nvPr/>
        </p:nvCxnSpPr>
        <p:spPr>
          <a:xfrm flipV="1">
            <a:off x="2209800" y="5697761"/>
            <a:ext cx="386611" cy="40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3" idx="0"/>
          </p:cNvCxnSpPr>
          <p:nvPr/>
        </p:nvCxnSpPr>
        <p:spPr>
          <a:xfrm>
            <a:off x="7299814" y="1066800"/>
            <a:ext cx="1611533" cy="98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754894" y="2048209"/>
            <a:ext cx="312906" cy="369332"/>
          </a:xfrm>
          <a:prstGeom prst="rect">
            <a:avLst/>
          </a:prstGeom>
          <a:noFill/>
        </p:spPr>
        <p:txBody>
          <a:bodyPr wrap="none" rtlCol="0">
            <a:spAutoFit/>
          </a:bodyPr>
          <a:lstStyle/>
          <a:p>
            <a:r>
              <a:rPr lang="en-US"/>
              <a:t>1</a:t>
            </a:r>
          </a:p>
        </p:txBody>
      </p:sp>
      <p:sp>
        <p:nvSpPr>
          <p:cNvPr id="24" name="TextBox 23"/>
          <p:cNvSpPr txBox="1"/>
          <p:nvPr/>
        </p:nvSpPr>
        <p:spPr>
          <a:xfrm>
            <a:off x="8737054" y="2486767"/>
            <a:ext cx="312906" cy="369332"/>
          </a:xfrm>
          <a:prstGeom prst="rect">
            <a:avLst/>
          </a:prstGeom>
          <a:noFill/>
        </p:spPr>
        <p:txBody>
          <a:bodyPr wrap="none" rtlCol="0">
            <a:spAutoFit/>
          </a:bodyPr>
          <a:lstStyle/>
          <a:p>
            <a:r>
              <a:rPr lang="en-US" dirty="0"/>
              <a:t>2</a:t>
            </a:r>
          </a:p>
        </p:txBody>
      </p:sp>
      <p:sp>
        <p:nvSpPr>
          <p:cNvPr id="25" name="TextBox 24"/>
          <p:cNvSpPr txBox="1"/>
          <p:nvPr/>
        </p:nvSpPr>
        <p:spPr>
          <a:xfrm>
            <a:off x="8606740" y="4261357"/>
            <a:ext cx="312906" cy="369332"/>
          </a:xfrm>
          <a:prstGeom prst="rect">
            <a:avLst/>
          </a:prstGeom>
          <a:noFill/>
        </p:spPr>
        <p:txBody>
          <a:bodyPr wrap="none" rtlCol="0">
            <a:spAutoFit/>
          </a:bodyPr>
          <a:lstStyle/>
          <a:p>
            <a:r>
              <a:rPr lang="en-US" dirty="0"/>
              <a:t>3</a:t>
            </a:r>
          </a:p>
        </p:txBody>
      </p:sp>
      <p:sp>
        <p:nvSpPr>
          <p:cNvPr id="26" name="TextBox 25"/>
          <p:cNvSpPr txBox="1"/>
          <p:nvPr/>
        </p:nvSpPr>
        <p:spPr>
          <a:xfrm>
            <a:off x="8848935" y="4676726"/>
            <a:ext cx="312906" cy="369332"/>
          </a:xfrm>
          <a:prstGeom prst="rect">
            <a:avLst/>
          </a:prstGeom>
          <a:noFill/>
        </p:spPr>
        <p:txBody>
          <a:bodyPr wrap="none" rtlCol="0">
            <a:spAutoFit/>
          </a:bodyPr>
          <a:lstStyle/>
          <a:p>
            <a:r>
              <a:rPr lang="en-US" dirty="0"/>
              <a:t>4</a:t>
            </a:r>
          </a:p>
        </p:txBody>
      </p:sp>
      <p:sp>
        <p:nvSpPr>
          <p:cNvPr id="27" name="TextBox 26"/>
          <p:cNvSpPr txBox="1"/>
          <p:nvPr/>
        </p:nvSpPr>
        <p:spPr>
          <a:xfrm>
            <a:off x="8514941" y="3800752"/>
            <a:ext cx="312906" cy="369332"/>
          </a:xfrm>
          <a:prstGeom prst="rect">
            <a:avLst/>
          </a:prstGeom>
          <a:noFill/>
        </p:spPr>
        <p:txBody>
          <a:bodyPr wrap="none" rtlCol="0">
            <a:spAutoFit/>
          </a:bodyPr>
          <a:lstStyle/>
          <a:p>
            <a:r>
              <a:rPr lang="en-US" dirty="0"/>
              <a:t>5</a:t>
            </a:r>
          </a:p>
        </p:txBody>
      </p:sp>
      <p:sp>
        <p:nvSpPr>
          <p:cNvPr id="32" name="Content Placeholder 2"/>
          <p:cNvSpPr txBox="1">
            <a:spLocks/>
          </p:cNvSpPr>
          <p:nvPr/>
        </p:nvSpPr>
        <p:spPr>
          <a:xfrm>
            <a:off x="76200" y="838200"/>
            <a:ext cx="3383207" cy="3171363"/>
          </a:xfrm>
          <a:prstGeom prst="rect">
            <a:avLst/>
          </a:prstGeom>
        </p:spPr>
        <p:txBody>
          <a:bodyPr>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Bef>
                <a:spcPts val="600"/>
              </a:spcBef>
              <a:spcAft>
                <a:spcPts val="0"/>
              </a:spcAft>
            </a:pPr>
            <a:r>
              <a:rPr lang="en-US" sz="2400" dirty="0"/>
              <a:t>Exploring ensemble structure (how do combinations of methods differ?)</a:t>
            </a:r>
          </a:p>
          <a:p>
            <a:pPr fontAlgn="auto">
              <a:spcBef>
                <a:spcPts val="600"/>
              </a:spcBef>
              <a:spcAft>
                <a:spcPts val="0"/>
              </a:spcAft>
            </a:pPr>
            <a:r>
              <a:rPr lang="en-US" sz="2400" dirty="0"/>
              <a:t>Optimal sampling: two examples</a:t>
            </a:r>
          </a:p>
          <a:p>
            <a:pPr lvl="1" fontAlgn="auto">
              <a:spcBef>
                <a:spcPts val="600"/>
              </a:spcBef>
              <a:spcAft>
                <a:spcPts val="0"/>
              </a:spcAft>
            </a:pPr>
            <a:r>
              <a:rPr lang="en-US" sz="2000" dirty="0"/>
              <a:t>Regional performance</a:t>
            </a:r>
          </a:p>
          <a:p>
            <a:pPr lvl="1" fontAlgn="auto">
              <a:spcBef>
                <a:spcPts val="600"/>
              </a:spcBef>
              <a:spcAft>
                <a:spcPts val="0"/>
              </a:spcAft>
            </a:pPr>
            <a:r>
              <a:rPr lang="en-US" sz="2000" dirty="0"/>
              <a:t>Global performance</a:t>
            </a:r>
          </a:p>
        </p:txBody>
      </p:sp>
      <p:sp>
        <p:nvSpPr>
          <p:cNvPr id="33" name="TextBox 32"/>
          <p:cNvSpPr txBox="1"/>
          <p:nvPr/>
        </p:nvSpPr>
        <p:spPr>
          <a:xfrm>
            <a:off x="5926666" y="792675"/>
            <a:ext cx="1654629" cy="646331"/>
          </a:xfrm>
          <a:prstGeom prst="rect">
            <a:avLst/>
          </a:prstGeom>
          <a:noFill/>
        </p:spPr>
        <p:txBody>
          <a:bodyPr wrap="square" rtlCol="0">
            <a:spAutoFit/>
          </a:bodyPr>
          <a:lstStyle/>
          <a:p>
            <a:r>
              <a:rPr lang="en-US" dirty="0"/>
              <a:t>Top 5 From CVDP</a:t>
            </a:r>
          </a:p>
        </p:txBody>
      </p:sp>
      <p:cxnSp>
        <p:nvCxnSpPr>
          <p:cNvPr id="36" name="Straight Arrow Connector 35"/>
          <p:cNvCxnSpPr/>
          <p:nvPr/>
        </p:nvCxnSpPr>
        <p:spPr>
          <a:xfrm flipV="1">
            <a:off x="3573477" y="4645851"/>
            <a:ext cx="926377" cy="73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9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flipV="1">
            <a:off x="76200" y="5867400"/>
            <a:ext cx="8915400" cy="91439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28600"/>
            <a:ext cx="8458200" cy="1066800"/>
          </a:xfrm>
        </p:spPr>
        <p:txBody>
          <a:bodyPr>
            <a:noAutofit/>
          </a:bodyPr>
          <a:lstStyle/>
          <a:p>
            <a:r>
              <a:rPr lang="en-US" sz="3600" dirty="0"/>
              <a:t>Outline</a:t>
            </a:r>
          </a:p>
        </p:txBody>
      </p:sp>
      <p:sp>
        <p:nvSpPr>
          <p:cNvPr id="3" name="Content Placeholder 2"/>
          <p:cNvSpPr>
            <a:spLocks noGrp="1"/>
          </p:cNvSpPr>
          <p:nvPr>
            <p:ph idx="1"/>
          </p:nvPr>
        </p:nvSpPr>
        <p:spPr>
          <a:xfrm>
            <a:off x="0" y="914400"/>
            <a:ext cx="8991600" cy="5029200"/>
          </a:xfrm>
        </p:spPr>
        <p:txBody>
          <a:bodyPr>
            <a:noAutofit/>
          </a:bodyPr>
          <a:lstStyle/>
          <a:p>
            <a:pPr marL="109728" indent="0" fontAlgn="auto">
              <a:spcAft>
                <a:spcPts val="0"/>
              </a:spcAft>
              <a:buNone/>
            </a:pPr>
            <a:r>
              <a:rPr lang="en-US" sz="2400" dirty="0"/>
              <a:t>Developing infrastructure, methods, and models to characterize and reduce uncertainty </a:t>
            </a:r>
          </a:p>
          <a:p>
            <a:pPr>
              <a:spcBef>
                <a:spcPts val="3600"/>
              </a:spcBef>
            </a:pPr>
            <a:r>
              <a:rPr lang="en-US" sz="2400" dirty="0"/>
              <a:t>Downscaling</a:t>
            </a:r>
          </a:p>
          <a:p>
            <a:pPr lvl="1">
              <a:spcBef>
                <a:spcPts val="1200"/>
              </a:spcBef>
            </a:pPr>
            <a:r>
              <a:rPr lang="en-US" sz="2200" dirty="0"/>
              <a:t>Existing Methods</a:t>
            </a:r>
          </a:p>
          <a:p>
            <a:pPr lvl="1">
              <a:spcBef>
                <a:spcPts val="1200"/>
              </a:spcBef>
            </a:pPr>
            <a:r>
              <a:rPr lang="en-US" sz="2200" dirty="0"/>
              <a:t>GARD and ICAR Ensemble</a:t>
            </a:r>
          </a:p>
          <a:p>
            <a:pPr lvl="1">
              <a:spcBef>
                <a:spcPts val="1200"/>
              </a:spcBef>
            </a:pPr>
            <a:r>
              <a:rPr lang="en-US" sz="2200" dirty="0"/>
              <a:t>Initial Results</a:t>
            </a:r>
          </a:p>
          <a:p>
            <a:pPr>
              <a:spcBef>
                <a:spcPts val="3600"/>
              </a:spcBef>
            </a:pPr>
            <a:r>
              <a:rPr lang="en-US" sz="2400" dirty="0"/>
              <a:t>Sampling</a:t>
            </a:r>
          </a:p>
          <a:p>
            <a:pPr lvl="1">
              <a:spcBef>
                <a:spcPts val="1200"/>
              </a:spcBef>
            </a:pPr>
            <a:r>
              <a:rPr lang="en-US" sz="2200" dirty="0"/>
              <a:t>Understanding Ensemble Structure (Clustering) </a:t>
            </a:r>
          </a:p>
          <a:p>
            <a:pPr lvl="1">
              <a:spcBef>
                <a:spcPts val="1200"/>
              </a:spcBef>
            </a:pPr>
            <a:r>
              <a:rPr lang="en-US" sz="2200" dirty="0"/>
              <a:t>Tools for Parametric Ensemble Sampling </a:t>
            </a:r>
          </a:p>
          <a:p>
            <a:pPr>
              <a:spcBef>
                <a:spcPts val="1200"/>
              </a:spcBef>
            </a:pPr>
            <a:r>
              <a:rPr lang="en-US" sz="2400" dirty="0"/>
              <a:t>Next Steps</a:t>
            </a:r>
          </a:p>
          <a:p>
            <a:pPr lvl="1">
              <a:spcBef>
                <a:spcPts val="1200"/>
              </a:spcBef>
            </a:pPr>
            <a:r>
              <a:rPr lang="en-US" sz="2200" dirty="0"/>
              <a:t>Hydrologic Modeling</a:t>
            </a:r>
          </a:p>
        </p:txBody>
      </p:sp>
    </p:spTree>
    <p:extLst>
      <p:ext uri="{BB962C8B-B14F-4D97-AF65-F5344CB8AC3E}">
        <p14:creationId xmlns:p14="http://schemas.microsoft.com/office/powerpoint/2010/main" val="368138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52400" y="1295400"/>
            <a:ext cx="8839200" cy="5287963"/>
          </a:xfrm>
          <a:prstGeom prst="rect">
            <a:avLst/>
          </a:prstGeom>
        </p:spPr>
        <p:txBody>
          <a:bodyPr/>
          <a:lstStyle/>
          <a:p>
            <a:pPr marL="342900" indent="-342900" eaLnBrk="0" fontAlgn="base" hangingPunct="0">
              <a:spcBef>
                <a:spcPct val="20000"/>
              </a:spcBef>
              <a:spcAft>
                <a:spcPct val="0"/>
              </a:spcAft>
              <a:buFontTx/>
              <a:buChar char="•"/>
              <a:defRPr/>
            </a:pPr>
            <a:endParaRPr lang="en-US" sz="2200" kern="0" dirty="0">
              <a:solidFill>
                <a:prstClr val="black"/>
              </a:solidFill>
            </a:endParaRPr>
          </a:p>
        </p:txBody>
      </p:sp>
      <p:sp>
        <p:nvSpPr>
          <p:cNvPr id="4" name="Rectangle 2"/>
          <p:cNvSpPr>
            <a:spLocks noGrp="1" noChangeArrowheads="1"/>
          </p:cNvSpPr>
          <p:nvPr>
            <p:ph type="title"/>
          </p:nvPr>
        </p:nvSpPr>
        <p:spPr>
          <a:xfrm>
            <a:off x="228600" y="0"/>
            <a:ext cx="8229600" cy="609600"/>
          </a:xfrm>
        </p:spPr>
        <p:txBody>
          <a:bodyPr>
            <a:noAutofit/>
          </a:bodyPr>
          <a:lstStyle/>
          <a:p>
            <a:pPr eaLnBrk="1" hangingPunct="1"/>
            <a:r>
              <a:rPr lang="en-US" sz="3200" dirty="0">
                <a:solidFill>
                  <a:schemeClr val="tx1"/>
                </a:solidFill>
              </a:rPr>
              <a:t>Hydrologic Modeling</a:t>
            </a:r>
          </a:p>
        </p:txBody>
      </p:sp>
      <p:sp>
        <p:nvSpPr>
          <p:cNvPr id="16" name="Content Placeholder 2"/>
          <p:cNvSpPr txBox="1">
            <a:spLocks/>
          </p:cNvSpPr>
          <p:nvPr/>
        </p:nvSpPr>
        <p:spPr>
          <a:xfrm>
            <a:off x="304800" y="1341437"/>
            <a:ext cx="8839200" cy="5287963"/>
          </a:xfrm>
          <a:prstGeom prst="rect">
            <a:avLst/>
          </a:prstGeom>
        </p:spPr>
        <p:txBody>
          <a:bodyPr/>
          <a:lstStyle/>
          <a:p>
            <a:pPr marL="342900" indent="-342900" eaLnBrk="0" fontAlgn="base" hangingPunct="0">
              <a:spcBef>
                <a:spcPct val="20000"/>
              </a:spcBef>
              <a:spcAft>
                <a:spcPct val="0"/>
              </a:spcAft>
              <a:buFontTx/>
              <a:buChar char="•"/>
              <a:defRPr/>
            </a:pPr>
            <a:endParaRPr lang="en-US" sz="2800" kern="0" dirty="0">
              <a:solidFill>
                <a:prstClr val="black"/>
              </a:solidFill>
            </a:endParaRPr>
          </a:p>
        </p:txBody>
      </p:sp>
      <p:pic>
        <p:nvPicPr>
          <p:cNvPr id="10" name="Picture 9"/>
          <p:cNvPicPr>
            <a:picLocks noChangeAspect="1"/>
          </p:cNvPicPr>
          <p:nvPr/>
        </p:nvPicPr>
        <p:blipFill>
          <a:blip r:embed="rId3"/>
          <a:stretch>
            <a:fillRect/>
          </a:stretch>
        </p:blipFill>
        <p:spPr>
          <a:xfrm>
            <a:off x="4546575" y="3422655"/>
            <a:ext cx="50850" cy="12690"/>
          </a:xfrm>
          <a:prstGeom prst="rect">
            <a:avLst/>
          </a:prstGeom>
        </p:spPr>
      </p:pic>
      <p:sp>
        <p:nvSpPr>
          <p:cNvPr id="9" name="Content Placeholder 2"/>
          <p:cNvSpPr txBox="1">
            <a:spLocks/>
          </p:cNvSpPr>
          <p:nvPr/>
        </p:nvSpPr>
        <p:spPr>
          <a:xfrm>
            <a:off x="410633" y="990600"/>
            <a:ext cx="5257800" cy="4351338"/>
          </a:xfrm>
          <a:prstGeom prst="rect">
            <a:avLst/>
          </a:prstGeom>
        </p:spPr>
        <p:txBody>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endParaRPr lang="en-US" dirty="0"/>
          </a:p>
        </p:txBody>
      </p:sp>
      <p:sp>
        <p:nvSpPr>
          <p:cNvPr id="2" name="TextBox 1"/>
          <p:cNvSpPr txBox="1"/>
          <p:nvPr/>
        </p:nvSpPr>
        <p:spPr>
          <a:xfrm>
            <a:off x="303862" y="1061021"/>
            <a:ext cx="5258738" cy="3282379"/>
          </a:xfrm>
          <a:prstGeom prst="rect">
            <a:avLst/>
          </a:prstGeom>
        </p:spPr>
        <p:txBody>
          <a:bodyPr>
            <a:noAutofit/>
          </a:bodyPr>
          <a:lstStyle>
            <a:defPPr>
              <a:defRPr lang="en-US"/>
            </a:defPPr>
            <a:lvl1pPr marL="109728" indent="0" eaLnBrk="1" fontAlgn="auto" latinLnBrk="0" hangingPunct="1">
              <a:spcBef>
                <a:spcPts val="300"/>
              </a:spcBef>
              <a:spcAft>
                <a:spcPts val="0"/>
              </a:spcAft>
              <a:buClr>
                <a:schemeClr val="accent3"/>
              </a:buClr>
              <a:buFont typeface="Georgia"/>
              <a:buNone/>
              <a:defRPr kumimoji="0" sz="2400">
                <a:latin typeface="+mn-lt"/>
                <a:ea typeface="+mn-ea"/>
                <a:cs typeface="+mn-cs"/>
              </a:defRPr>
            </a:lvl1pPr>
            <a:lvl2pPr marL="658368" lvl="1" indent="-246888" eaLnBrk="1" fontAlgn="auto" latinLnBrk="0" hangingPunct="1">
              <a:spcBef>
                <a:spcPts val="1200"/>
              </a:spcBef>
              <a:spcAft>
                <a:spcPts val="0"/>
              </a:spcAft>
              <a:buClr>
                <a:schemeClr val="accent2"/>
              </a:buClr>
              <a:buFont typeface="Georgia"/>
              <a:buChar char="▫"/>
              <a:defRPr kumimoji="0" sz="22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pPr marL="452628" indent="-342900">
              <a:buFont typeface="Arial" charset="0"/>
              <a:buChar char="•"/>
            </a:pPr>
            <a:r>
              <a:rPr lang="en-US" sz="1800" dirty="0"/>
              <a:t>Hydrologic models</a:t>
            </a:r>
          </a:p>
          <a:p>
            <a:pPr marL="1001268" lvl="1" indent="-342900">
              <a:buFont typeface="Arial" charset="0"/>
              <a:buChar char="•"/>
            </a:pPr>
            <a:r>
              <a:rPr lang="en-US" sz="1800" dirty="0"/>
              <a:t>FUSE, PRMS, and VIC</a:t>
            </a:r>
          </a:p>
          <a:p>
            <a:pPr marL="452628" indent="-342900">
              <a:buFont typeface="Arial" charset="0"/>
              <a:buChar char="•"/>
            </a:pPr>
            <a:r>
              <a:rPr lang="en-US" sz="1800" dirty="0"/>
              <a:t>Status</a:t>
            </a:r>
          </a:p>
          <a:p>
            <a:pPr lvl="1"/>
            <a:r>
              <a:rPr lang="en-US" sz="1800" dirty="0"/>
              <a:t>VIC/PRMS have been run for BCSD with default and MPR </a:t>
            </a:r>
            <a:r>
              <a:rPr lang="en-US" sz="1800" dirty="0" err="1"/>
              <a:t>params</a:t>
            </a:r>
            <a:r>
              <a:rPr lang="en-US" sz="1800" dirty="0"/>
              <a:t> (VIC only)</a:t>
            </a:r>
          </a:p>
          <a:p>
            <a:pPr lvl="1"/>
            <a:r>
              <a:rPr lang="en-US" sz="1800" dirty="0"/>
              <a:t>FUSE has been run for BCSD with default parameters</a:t>
            </a:r>
          </a:p>
          <a:p>
            <a:pPr lvl="1"/>
            <a:r>
              <a:rPr lang="en-US" sz="1800" dirty="0"/>
              <a:t>Preparing inputs for GARD/LOCA/ICAR runs for all models </a:t>
            </a:r>
          </a:p>
          <a:p>
            <a:pPr lvl="1"/>
            <a:endParaRPr lang="en-US" sz="1800" dirty="0"/>
          </a:p>
          <a:p>
            <a:endParaRPr lang="en-US" sz="1800" dirty="0"/>
          </a:p>
          <a:p>
            <a:endParaRPr lang="en-US" sz="1800" dirty="0"/>
          </a:p>
        </p:txBody>
      </p:sp>
      <p:pic>
        <p:nvPicPr>
          <p:cNvPr id="13" name="Picture 12"/>
          <p:cNvPicPr>
            <a:picLocks noChangeAspect="1"/>
          </p:cNvPicPr>
          <p:nvPr/>
        </p:nvPicPr>
        <p:blipFill>
          <a:blip r:embed="rId4"/>
          <a:stretch>
            <a:fillRect/>
          </a:stretch>
        </p:blipFill>
        <p:spPr>
          <a:xfrm>
            <a:off x="5820833" y="990600"/>
            <a:ext cx="3082233" cy="2366470"/>
          </a:xfrm>
          <a:prstGeom prst="rect">
            <a:avLst/>
          </a:prstGeom>
        </p:spPr>
      </p:pic>
      <p:pic>
        <p:nvPicPr>
          <p:cNvPr id="5" name="Picture 4"/>
          <p:cNvPicPr>
            <a:picLocks noChangeAspect="1"/>
          </p:cNvPicPr>
          <p:nvPr/>
        </p:nvPicPr>
        <p:blipFill>
          <a:blip r:embed="rId5"/>
          <a:stretch>
            <a:fillRect/>
          </a:stretch>
        </p:blipFill>
        <p:spPr>
          <a:xfrm>
            <a:off x="762000" y="4430456"/>
            <a:ext cx="6270970" cy="2374501"/>
          </a:xfrm>
          <a:prstGeom prst="rect">
            <a:avLst/>
          </a:prstGeom>
          <a:ln>
            <a:solidFill>
              <a:schemeClr val="accent1"/>
            </a:solidFill>
          </a:ln>
        </p:spPr>
      </p:pic>
      <p:sp>
        <p:nvSpPr>
          <p:cNvPr id="6" name="TextBox 5"/>
          <p:cNvSpPr txBox="1"/>
          <p:nvPr/>
        </p:nvSpPr>
        <p:spPr>
          <a:xfrm>
            <a:off x="7149313" y="5978515"/>
            <a:ext cx="1725943" cy="738664"/>
          </a:xfrm>
          <a:prstGeom prst="rect">
            <a:avLst/>
          </a:prstGeom>
          <a:noFill/>
        </p:spPr>
        <p:txBody>
          <a:bodyPr wrap="square" rtlCol="0">
            <a:spAutoFit/>
          </a:bodyPr>
          <a:lstStyle/>
          <a:p>
            <a:r>
              <a:rPr lang="en-US" sz="1400" dirty="0"/>
              <a:t>Figure from Nans </a:t>
            </a:r>
            <a:r>
              <a:rPr lang="en-US" sz="1400" dirty="0" err="1"/>
              <a:t>Ador’s</a:t>
            </a:r>
            <a:r>
              <a:rPr lang="en-US" sz="1400" dirty="0"/>
              <a:t> 2017 EGU poster</a:t>
            </a:r>
          </a:p>
        </p:txBody>
      </p:sp>
      <p:pic>
        <p:nvPicPr>
          <p:cNvPr id="7" name="Picture 6"/>
          <p:cNvPicPr>
            <a:picLocks noChangeAspect="1"/>
          </p:cNvPicPr>
          <p:nvPr/>
        </p:nvPicPr>
        <p:blipFill>
          <a:blip r:embed="rId6"/>
          <a:stretch>
            <a:fillRect/>
          </a:stretch>
        </p:blipFill>
        <p:spPr>
          <a:xfrm>
            <a:off x="1295400" y="4267200"/>
            <a:ext cx="5380567" cy="251757"/>
          </a:xfrm>
          <a:prstGeom prst="rect">
            <a:avLst/>
          </a:prstGeom>
        </p:spPr>
      </p:pic>
    </p:spTree>
    <p:extLst>
      <p:ext uri="{BB962C8B-B14F-4D97-AF65-F5344CB8AC3E}">
        <p14:creationId xmlns:p14="http://schemas.microsoft.com/office/powerpoint/2010/main" val="200693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1663" y="-228600"/>
            <a:ext cx="8902337" cy="1066800"/>
          </a:xfrm>
        </p:spPr>
        <p:txBody>
          <a:bodyPr>
            <a:noAutofit/>
          </a:bodyPr>
          <a:lstStyle/>
          <a:p>
            <a:r>
              <a:rPr lang="en-US" sz="3200" dirty="0"/>
              <a:t>Navigating climate information</a:t>
            </a:r>
          </a:p>
        </p:txBody>
      </p:sp>
      <p:pic>
        <p:nvPicPr>
          <p:cNvPr id="7" name="Picture 6"/>
          <p:cNvPicPr>
            <a:picLocks noChangeAspect="1"/>
          </p:cNvPicPr>
          <p:nvPr/>
        </p:nvPicPr>
        <p:blipFill rotWithShape="1">
          <a:blip r:embed="rId3"/>
          <a:srcRect t="3544" r="52066"/>
          <a:stretch/>
        </p:blipFill>
        <p:spPr>
          <a:xfrm>
            <a:off x="0" y="1036570"/>
            <a:ext cx="3028014" cy="5806440"/>
          </a:xfrm>
          <a:prstGeom prst="rect">
            <a:avLst/>
          </a:prstGeom>
        </p:spPr>
      </p:pic>
      <p:sp>
        <p:nvSpPr>
          <p:cNvPr id="2" name="Rectangle 1"/>
          <p:cNvSpPr/>
          <p:nvPr/>
        </p:nvSpPr>
        <p:spPr>
          <a:xfrm>
            <a:off x="2667000" y="1676400"/>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743200" y="990850"/>
            <a:ext cx="2217582" cy="5867150"/>
            <a:chOff x="2773183" y="1035820"/>
            <a:chExt cx="2217582" cy="5867150"/>
          </a:xfrm>
        </p:grpSpPr>
        <p:pic>
          <p:nvPicPr>
            <p:cNvPr id="15" name="Picture 14"/>
            <p:cNvPicPr>
              <a:picLocks noChangeAspect="1"/>
            </p:cNvPicPr>
            <p:nvPr/>
          </p:nvPicPr>
          <p:blipFill rotWithShape="1">
            <a:blip r:embed="rId3"/>
            <a:srcRect l="43061" t="3012" r="21835" b="16580"/>
            <a:stretch/>
          </p:blipFill>
          <p:spPr>
            <a:xfrm>
              <a:off x="2773183" y="1035820"/>
              <a:ext cx="2217582" cy="4840325"/>
            </a:xfrm>
            <a:prstGeom prst="rect">
              <a:avLst/>
            </a:prstGeom>
          </p:spPr>
        </p:pic>
        <p:pic>
          <p:nvPicPr>
            <p:cNvPr id="16" name="Picture 15"/>
            <p:cNvPicPr>
              <a:picLocks noChangeAspect="1"/>
            </p:cNvPicPr>
            <p:nvPr/>
          </p:nvPicPr>
          <p:blipFill rotWithShape="1">
            <a:blip r:embed="rId3"/>
            <a:srcRect l="48096" t="83673" r="21835"/>
            <a:stretch/>
          </p:blipFill>
          <p:spPr>
            <a:xfrm>
              <a:off x="3082835" y="5920090"/>
              <a:ext cx="1899515" cy="982880"/>
            </a:xfrm>
            <a:prstGeom prst="rect">
              <a:avLst/>
            </a:prstGeom>
          </p:spPr>
        </p:pic>
      </p:grpSp>
      <p:pic>
        <p:nvPicPr>
          <p:cNvPr id="17" name="Picture 16"/>
          <p:cNvPicPr>
            <a:picLocks noChangeAspect="1"/>
          </p:cNvPicPr>
          <p:nvPr/>
        </p:nvPicPr>
        <p:blipFill rotWithShape="1">
          <a:blip r:embed="rId3"/>
          <a:srcRect l="77141" t="2156"/>
          <a:stretch/>
        </p:blipFill>
        <p:spPr>
          <a:xfrm>
            <a:off x="4800600" y="960370"/>
            <a:ext cx="1444037" cy="5890011"/>
          </a:xfrm>
          <a:prstGeom prst="rect">
            <a:avLst/>
          </a:prstGeom>
        </p:spPr>
      </p:pic>
      <p:sp>
        <p:nvSpPr>
          <p:cNvPr id="18" name="Content Placeholder 2"/>
          <p:cNvSpPr txBox="1">
            <a:spLocks/>
          </p:cNvSpPr>
          <p:nvPr/>
        </p:nvSpPr>
        <p:spPr>
          <a:xfrm>
            <a:off x="6080866" y="1764121"/>
            <a:ext cx="3015140" cy="435133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r>
              <a:rPr lang="en-US" sz="2000" dirty="0">
                <a:solidFill>
                  <a:schemeClr val="bg1">
                    <a:lumMod val="65000"/>
                  </a:schemeClr>
                </a:solidFill>
              </a:rPr>
              <a:t>Developing infrastructure, methods, and models to characterize and reduce uncertainty </a:t>
            </a:r>
          </a:p>
          <a:p>
            <a:pPr fontAlgn="auto">
              <a:spcAft>
                <a:spcPts val="0"/>
              </a:spcAft>
            </a:pPr>
            <a:endParaRPr lang="en-US" sz="2000" dirty="0">
              <a:solidFill>
                <a:schemeClr val="bg1">
                  <a:lumMod val="65000"/>
                </a:schemeClr>
              </a:solidFill>
            </a:endParaRPr>
          </a:p>
          <a:p>
            <a:pPr fontAlgn="auto">
              <a:spcAft>
                <a:spcPts val="0"/>
              </a:spcAft>
            </a:pPr>
            <a:r>
              <a:rPr lang="en-US" sz="2000" b="1" dirty="0"/>
              <a:t>Developing the bridge for implementation in the water management community</a:t>
            </a:r>
          </a:p>
        </p:txBody>
      </p:sp>
    </p:spTree>
    <p:extLst>
      <p:ext uri="{BB962C8B-B14F-4D97-AF65-F5344CB8AC3E}">
        <p14:creationId xmlns:p14="http://schemas.microsoft.com/office/powerpoint/2010/main" val="165978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72" y="2489"/>
            <a:ext cx="8987928" cy="622945"/>
          </a:xfrm>
        </p:spPr>
        <p:txBody>
          <a:bodyPr>
            <a:normAutofit fontScale="90000"/>
          </a:bodyPr>
          <a:lstStyle/>
          <a:p>
            <a:r>
              <a:rPr lang="en-US" dirty="0"/>
              <a:t>Demonstration project</a:t>
            </a:r>
          </a:p>
        </p:txBody>
      </p:sp>
      <p:grpSp>
        <p:nvGrpSpPr>
          <p:cNvPr id="5" name="Group 4"/>
          <p:cNvGrpSpPr/>
          <p:nvPr/>
        </p:nvGrpSpPr>
        <p:grpSpPr>
          <a:xfrm>
            <a:off x="457200" y="1477857"/>
            <a:ext cx="6327650" cy="4662196"/>
            <a:chOff x="335467" y="1280977"/>
            <a:chExt cx="6327650" cy="4662196"/>
          </a:xfrm>
        </p:grpSpPr>
        <p:pic>
          <p:nvPicPr>
            <p:cNvPr id="7" name="Picture 4"/>
            <p:cNvPicPr>
              <a:picLocks noChangeAspect="1"/>
            </p:cNvPicPr>
            <p:nvPr/>
          </p:nvPicPr>
          <p:blipFill>
            <a:blip r:embed="rId3">
              <a:extLst>
                <a:ext uri="{28A0092B-C50C-407E-A947-70E740481C1C}">
                  <a14:useLocalDpi xmlns:a14="http://schemas.microsoft.com/office/drawing/2010/main" val="0"/>
                </a:ext>
              </a:extLst>
            </a:blip>
            <a:srcRect l="806" t="888" r="980" b="996"/>
            <a:stretch>
              <a:fillRect/>
            </a:stretch>
          </p:blipFill>
          <p:spPr bwMode="auto">
            <a:xfrm>
              <a:off x="335467" y="1280977"/>
              <a:ext cx="3623201" cy="4662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2981069" y="2130164"/>
              <a:ext cx="829393" cy="369332"/>
            </a:xfrm>
            <a:prstGeom prst="rect">
              <a:avLst/>
            </a:prstGeom>
            <a:noFill/>
          </p:spPr>
          <p:txBody>
            <a:bodyPr wrap="square" rtlCol="0">
              <a:spAutoFit/>
            </a:bodyPr>
            <a:lstStyle/>
            <a:p>
              <a:r>
                <a:rPr lang="en-US" dirty="0">
                  <a:solidFill>
                    <a:srgbClr val="C00000"/>
                  </a:solidFill>
                </a:rPr>
                <a:t>Libby</a:t>
              </a:r>
            </a:p>
          </p:txBody>
        </p:sp>
        <p:cxnSp>
          <p:nvCxnSpPr>
            <p:cNvPr id="9" name="Straight Arrow Connector 8"/>
            <p:cNvCxnSpPr/>
            <p:nvPr/>
          </p:nvCxnSpPr>
          <p:spPr>
            <a:xfrm flipH="1">
              <a:off x="2590800" y="2499496"/>
              <a:ext cx="453004" cy="23913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394716" y="3442949"/>
              <a:ext cx="266698" cy="1756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58096" y="3530751"/>
              <a:ext cx="4005021" cy="369332"/>
            </a:xfrm>
            <a:prstGeom prst="rect">
              <a:avLst/>
            </a:prstGeom>
            <a:noFill/>
          </p:spPr>
          <p:txBody>
            <a:bodyPr wrap="square" rtlCol="0">
              <a:spAutoFit/>
            </a:bodyPr>
            <a:lstStyle/>
            <a:p>
              <a:r>
                <a:rPr lang="en-US" dirty="0">
                  <a:solidFill>
                    <a:srgbClr val="C00000"/>
                  </a:solidFill>
                </a:rPr>
                <a:t>Dworshak</a:t>
              </a:r>
            </a:p>
          </p:txBody>
        </p:sp>
      </p:grpSp>
      <p:sp>
        <p:nvSpPr>
          <p:cNvPr id="12" name="Content Placeholder 2"/>
          <p:cNvSpPr txBox="1">
            <a:spLocks/>
          </p:cNvSpPr>
          <p:nvPr/>
        </p:nvSpPr>
        <p:spPr>
          <a:xfrm>
            <a:off x="4241640" y="1471471"/>
            <a:ext cx="4631901" cy="483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628" indent="-342900">
              <a:lnSpc>
                <a:spcPct val="100000"/>
              </a:lnSpc>
              <a:spcBef>
                <a:spcPts val="0"/>
              </a:spcBef>
            </a:pPr>
            <a:endParaRPr lang="en-US" sz="2000" dirty="0"/>
          </a:p>
        </p:txBody>
      </p:sp>
      <p:sp>
        <p:nvSpPr>
          <p:cNvPr id="13" name="Content Placeholder 2"/>
          <p:cNvSpPr txBox="1">
            <a:spLocks/>
          </p:cNvSpPr>
          <p:nvPr/>
        </p:nvSpPr>
        <p:spPr>
          <a:xfrm>
            <a:off x="4319949" y="1551962"/>
            <a:ext cx="4475285" cy="435133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452628" indent="-342900">
              <a:lnSpc>
                <a:spcPct val="100000"/>
              </a:lnSpc>
              <a:spcBef>
                <a:spcPts val="0"/>
              </a:spcBef>
            </a:pPr>
            <a:r>
              <a:rPr lang="en-US" sz="2000" dirty="0"/>
              <a:t>Engagement to inform storylines</a:t>
            </a:r>
          </a:p>
          <a:p>
            <a:pPr marL="452628" indent="-342900">
              <a:lnSpc>
                <a:spcPct val="100000"/>
              </a:lnSpc>
              <a:spcBef>
                <a:spcPts val="0"/>
              </a:spcBef>
            </a:pPr>
            <a:endParaRPr lang="en-US" sz="2000" dirty="0"/>
          </a:p>
          <a:p>
            <a:pPr marL="452628" indent="-342900">
              <a:lnSpc>
                <a:spcPct val="100000"/>
              </a:lnSpc>
              <a:spcBef>
                <a:spcPts val="0"/>
              </a:spcBef>
            </a:pPr>
            <a:r>
              <a:rPr lang="en-US" sz="2000" dirty="0"/>
              <a:t>US Army Corps of Engineers Seattle and Walla Walla District Offices</a:t>
            </a:r>
          </a:p>
          <a:p>
            <a:pPr marL="281178" indent="-171450">
              <a:lnSpc>
                <a:spcPct val="100000"/>
              </a:lnSpc>
              <a:spcBef>
                <a:spcPts val="0"/>
              </a:spcBef>
            </a:pPr>
            <a:endParaRPr lang="en-US" sz="1000" dirty="0"/>
          </a:p>
          <a:p>
            <a:pPr marL="452628" indent="-342900">
              <a:lnSpc>
                <a:spcPct val="100000"/>
              </a:lnSpc>
              <a:spcBef>
                <a:spcPts val="0"/>
              </a:spcBef>
            </a:pPr>
            <a:r>
              <a:rPr lang="en-US" sz="2000" dirty="0"/>
              <a:t>Working with water managers to identify key decisions that climate change information can inform (currently ~10 metrics)</a:t>
            </a:r>
          </a:p>
          <a:p>
            <a:pPr marL="452628" indent="-342900">
              <a:lnSpc>
                <a:spcPct val="100000"/>
              </a:lnSpc>
              <a:spcBef>
                <a:spcPts val="0"/>
              </a:spcBef>
            </a:pPr>
            <a:endParaRPr lang="en-US" sz="2000" dirty="0"/>
          </a:p>
          <a:p>
            <a:pPr marL="452628" indent="-342900">
              <a:lnSpc>
                <a:spcPct val="100000"/>
              </a:lnSpc>
              <a:spcBef>
                <a:spcPts val="0"/>
              </a:spcBef>
            </a:pPr>
            <a:r>
              <a:rPr lang="en-US" sz="2000" dirty="0"/>
              <a:t>Real world context to explore  how location or impact of interest can change model selection</a:t>
            </a:r>
            <a:endParaRPr lang="en-US" sz="2000" b="1" dirty="0"/>
          </a:p>
        </p:txBody>
      </p:sp>
    </p:spTree>
    <p:extLst>
      <p:ext uri="{BB962C8B-B14F-4D97-AF65-F5344CB8AC3E}">
        <p14:creationId xmlns:p14="http://schemas.microsoft.com/office/powerpoint/2010/main" val="134297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15" y="1622430"/>
            <a:ext cx="4812023" cy="3613137"/>
          </a:xfrm>
          <a:prstGeom prst="rect">
            <a:avLst/>
          </a:prstGeom>
          <a:ln>
            <a:solidFill>
              <a:schemeClr val="accent1"/>
            </a:solidFill>
          </a:ln>
        </p:spPr>
      </p:pic>
      <p:sp>
        <p:nvSpPr>
          <p:cNvPr id="5" name="Rectangle 4"/>
          <p:cNvSpPr/>
          <p:nvPr/>
        </p:nvSpPr>
        <p:spPr>
          <a:xfrm>
            <a:off x="0" y="6020639"/>
            <a:ext cx="9144000" cy="523220"/>
          </a:xfrm>
          <a:prstGeom prst="rect">
            <a:avLst/>
          </a:prstGeom>
        </p:spPr>
        <p:txBody>
          <a:bodyPr wrap="square">
            <a:spAutoFit/>
          </a:bodyPr>
          <a:lstStyle/>
          <a:p>
            <a:pPr algn="ctr"/>
            <a:r>
              <a:rPr lang="en-US" sz="2800" dirty="0">
                <a:latin typeface="+mj-lt"/>
                <a:ea typeface="Avenir Book" charset="0"/>
                <a:cs typeface="Avenir Book" charset="0"/>
              </a:rPr>
              <a:t>https://</a:t>
            </a:r>
            <a:r>
              <a:rPr lang="en-US" sz="2800" dirty="0" err="1">
                <a:latin typeface="+mj-lt"/>
                <a:ea typeface="Avenir Book" charset="0"/>
                <a:cs typeface="Avenir Book" charset="0"/>
              </a:rPr>
              <a:t>ral.ucar.edu</a:t>
            </a:r>
            <a:r>
              <a:rPr lang="en-US" sz="2800" dirty="0">
                <a:latin typeface="+mj-lt"/>
                <a:ea typeface="Avenir Book" charset="0"/>
                <a:cs typeface="Avenir Book" charset="0"/>
              </a:rPr>
              <a:t>/hap/computational-hydrology</a:t>
            </a:r>
          </a:p>
        </p:txBody>
      </p:sp>
      <p:sp>
        <p:nvSpPr>
          <p:cNvPr id="6" name="Title 1"/>
          <p:cNvSpPr>
            <a:spLocks noGrp="1"/>
          </p:cNvSpPr>
          <p:nvPr>
            <p:ph type="title"/>
          </p:nvPr>
        </p:nvSpPr>
        <p:spPr>
          <a:xfrm>
            <a:off x="282494" y="-69158"/>
            <a:ext cx="8175706" cy="754958"/>
          </a:xfrm>
        </p:spPr>
        <p:txBody>
          <a:bodyPr>
            <a:normAutofit/>
          </a:bodyPr>
          <a:lstStyle/>
          <a:p>
            <a:r>
              <a:rPr lang="en-US" sz="3200"/>
              <a:t>Accessible information</a:t>
            </a:r>
            <a:endParaRPr lang="en-US"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405" y="1357518"/>
            <a:ext cx="2688302" cy="3478979"/>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814" y="2024870"/>
            <a:ext cx="2688302" cy="3478979"/>
          </a:xfrm>
          <a:prstGeom prst="rect">
            <a:avLst/>
          </a:prstGeom>
          <a:solidFill>
            <a:schemeClr val="bg1"/>
          </a:solidFill>
          <a:ln>
            <a:solidFill>
              <a:schemeClr val="tx1"/>
            </a:solidFill>
          </a:ln>
        </p:spPr>
      </p:pic>
    </p:spTree>
    <p:extLst>
      <p:ext uri="{BB962C8B-B14F-4D97-AF65-F5344CB8AC3E}">
        <p14:creationId xmlns:p14="http://schemas.microsoft.com/office/powerpoint/2010/main" val="187392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304800" y="838200"/>
            <a:ext cx="8763000" cy="1325563"/>
          </a:xfrm>
        </p:spPr>
        <p:txBody>
          <a:bodyPr>
            <a:normAutofit/>
          </a:bodyPr>
          <a:lstStyle/>
          <a:p>
            <a:r>
              <a:rPr lang="en-US" sz="2800" b="1" dirty="0"/>
              <a:t>Dos and Don’ts </a:t>
            </a:r>
            <a:r>
              <a:rPr lang="en-US" sz="2800" dirty="0"/>
              <a:t>for using climate change information in water planning and management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863" y="2536479"/>
            <a:ext cx="5102339" cy="3053192"/>
          </a:xfrm>
          <a:prstGeom prst="rect">
            <a:avLst/>
          </a:prstGeom>
          <a:ln>
            <a:solidFill>
              <a:schemeClr val="accent1"/>
            </a:solidFill>
          </a:ln>
        </p:spPr>
      </p:pic>
      <p:sp>
        <p:nvSpPr>
          <p:cNvPr id="10" name="Content Placeholder 2"/>
          <p:cNvSpPr txBox="1">
            <a:spLocks/>
          </p:cNvSpPr>
          <p:nvPr/>
        </p:nvSpPr>
        <p:spPr>
          <a:xfrm>
            <a:off x="115957" y="2536479"/>
            <a:ext cx="3679906" cy="435133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285750" indent="-285750">
              <a:buFont typeface="Arial" charset="0"/>
              <a:buChar char="•"/>
            </a:pPr>
            <a:r>
              <a:rPr lang="en-US" sz="2000" dirty="0"/>
              <a:t>Builds on earlier guidance</a:t>
            </a:r>
          </a:p>
          <a:p>
            <a:pPr marL="285750" indent="-285750">
              <a:buFont typeface="Arial" charset="0"/>
              <a:buChar char="•"/>
            </a:pPr>
            <a:r>
              <a:rPr lang="en-US" sz="2000" dirty="0"/>
              <a:t>Modular</a:t>
            </a:r>
          </a:p>
          <a:p>
            <a:pPr marL="285750" indent="-285750">
              <a:buFont typeface="Arial" charset="0"/>
              <a:buChar char="•"/>
            </a:pPr>
            <a:r>
              <a:rPr lang="en-US" sz="2000" dirty="0"/>
              <a:t>Two-way information exchange</a:t>
            </a:r>
          </a:p>
          <a:p>
            <a:pPr marL="285750" indent="-285750">
              <a:buFont typeface="Arial" charset="0"/>
              <a:buChar char="•"/>
            </a:pPr>
            <a:r>
              <a:rPr lang="en-US" sz="2000" dirty="0"/>
              <a:t>Updatable (</a:t>
            </a:r>
            <a:r>
              <a:rPr lang="en-US" sz="2000" dirty="0" err="1"/>
              <a:t>github</a:t>
            </a:r>
            <a:r>
              <a:rPr lang="en-US" sz="2000"/>
              <a:t>)</a:t>
            </a:r>
            <a:endParaRPr lang="en-US" sz="2000" dirty="0"/>
          </a:p>
          <a:p>
            <a:pPr marL="285750" indent="-285750">
              <a:buFont typeface="Arial" charset="0"/>
              <a:buChar char="•"/>
            </a:pPr>
            <a:r>
              <a:rPr lang="en-US" sz="2000" dirty="0"/>
              <a:t>Version 1.0 in review</a:t>
            </a:r>
          </a:p>
          <a:p>
            <a:pPr marL="285750" indent="-285750">
              <a:buFont typeface="Arial" charset="0"/>
              <a:buChar char="•"/>
            </a:pPr>
            <a:r>
              <a:rPr lang="en-US" sz="2000" dirty="0"/>
              <a:t>Website under construction</a:t>
            </a:r>
          </a:p>
          <a:p>
            <a:pPr marL="285750" indent="-285750">
              <a:buFont typeface="Arial" charset="0"/>
              <a:buChar char="•"/>
            </a:pPr>
            <a:r>
              <a:rPr lang="en-US" sz="2000" dirty="0"/>
              <a:t>Timely, could inform several best practice efforts</a:t>
            </a:r>
          </a:p>
          <a:p>
            <a:pPr marL="452628" indent="-342900">
              <a:lnSpc>
                <a:spcPct val="100000"/>
              </a:lnSpc>
              <a:spcBef>
                <a:spcPts val="0"/>
              </a:spcBef>
            </a:pPr>
            <a:endParaRPr lang="en-US" sz="2000" dirty="0"/>
          </a:p>
          <a:p>
            <a:pPr fontAlgn="auto">
              <a:spcAft>
                <a:spcPts val="0"/>
              </a:spcAft>
            </a:pPr>
            <a:endParaRPr lang="en-US" sz="2000" b="1" dirty="0"/>
          </a:p>
        </p:txBody>
      </p:sp>
      <p:sp>
        <p:nvSpPr>
          <p:cNvPr id="11" name="Title 1"/>
          <p:cNvSpPr txBox="1">
            <a:spLocks/>
          </p:cNvSpPr>
          <p:nvPr/>
        </p:nvSpPr>
        <p:spPr>
          <a:xfrm>
            <a:off x="282494" y="-69158"/>
            <a:ext cx="8175706" cy="754958"/>
          </a:xfrm>
          <a:prstGeom prst="rect">
            <a:avLst/>
          </a:prstGeom>
        </p:spPr>
        <p:txBody>
          <a:bodyPr vert="horz" anchor="ctr">
            <a:normAutofit/>
          </a:bodyPr>
          <a:lstStyle>
            <a:lvl1pPr algn="l" rtl="0" eaLnBrk="1" latinLnBrk="0" hangingPunct="1">
              <a:spcBef>
                <a:spcPct val="0"/>
              </a:spcBef>
              <a:buNone/>
              <a:defRPr kumimoji="0" sz="3600" kern="1200">
                <a:solidFill>
                  <a:schemeClr val="tx2"/>
                </a:solidFill>
                <a:latin typeface="+mj-lt"/>
                <a:ea typeface="+mj-ea"/>
                <a:cs typeface="+mj-cs"/>
              </a:defRPr>
            </a:lvl1pPr>
          </a:lstStyle>
          <a:p>
            <a:pPr fontAlgn="auto">
              <a:spcAft>
                <a:spcPts val="0"/>
              </a:spcAft>
            </a:pPr>
            <a:r>
              <a:rPr lang="en-US" sz="3200" dirty="0"/>
              <a:t>Guidelines</a:t>
            </a:r>
          </a:p>
        </p:txBody>
      </p:sp>
    </p:spTree>
    <p:extLst>
      <p:ext uri="{BB962C8B-B14F-4D97-AF65-F5344CB8AC3E}">
        <p14:creationId xmlns:p14="http://schemas.microsoft.com/office/powerpoint/2010/main" val="130247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458200" cy="1066800"/>
          </a:xfrm>
        </p:spPr>
        <p:txBody>
          <a:bodyPr>
            <a:noAutofit/>
          </a:bodyPr>
          <a:lstStyle/>
          <a:p>
            <a:r>
              <a:rPr lang="en-US" sz="3600" dirty="0"/>
              <a:t>Motivation</a:t>
            </a:r>
          </a:p>
        </p:txBody>
      </p:sp>
      <p:grpSp>
        <p:nvGrpSpPr>
          <p:cNvPr id="6" name="Group 5"/>
          <p:cNvGrpSpPr/>
          <p:nvPr/>
        </p:nvGrpSpPr>
        <p:grpSpPr>
          <a:xfrm>
            <a:off x="1295400" y="2057400"/>
            <a:ext cx="6553200" cy="4572000"/>
            <a:chOff x="358934" y="281506"/>
            <a:chExt cx="5281105" cy="3968563"/>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34" y="281506"/>
              <a:ext cx="5281105" cy="3968563"/>
            </a:xfrm>
            <a:prstGeom prst="rect">
              <a:avLst/>
            </a:prstGeom>
          </p:spPr>
        </p:pic>
        <p:sp>
          <p:nvSpPr>
            <p:cNvPr id="8" name="TextBox 7"/>
            <p:cNvSpPr txBox="1"/>
            <p:nvPr/>
          </p:nvSpPr>
          <p:spPr>
            <a:xfrm>
              <a:off x="406005" y="3838015"/>
              <a:ext cx="1962397" cy="307777"/>
            </a:xfrm>
            <a:prstGeom prst="rect">
              <a:avLst/>
            </a:prstGeom>
            <a:noFill/>
          </p:spPr>
          <p:txBody>
            <a:bodyPr wrap="none" rtlCol="0">
              <a:spAutoFit/>
            </a:bodyPr>
            <a:lstStyle/>
            <a:p>
              <a:r>
                <a:rPr lang="en-US" sz="1400" i="1" dirty="0">
                  <a:solidFill>
                    <a:schemeClr val="bg1"/>
                  </a:solidFill>
                  <a:latin typeface="Avenir Book" charset="0"/>
                  <a:ea typeface="Avenir Book" charset="0"/>
                  <a:cs typeface="Avenir Book" charset="0"/>
                </a:rPr>
                <a:t>Slide from </a:t>
              </a:r>
              <a:r>
                <a:rPr lang="en-US" sz="1400" i="1">
                  <a:solidFill>
                    <a:schemeClr val="bg1"/>
                  </a:solidFill>
                  <a:latin typeface="Avenir Book" charset="0"/>
                  <a:ea typeface="Avenir Book" charset="0"/>
                  <a:cs typeface="Avenir Book" charset="0"/>
                </a:rPr>
                <a:t>Ken Nowak</a:t>
              </a:r>
            </a:p>
          </p:txBody>
        </p:sp>
      </p:grpSp>
      <p:sp>
        <p:nvSpPr>
          <p:cNvPr id="10" name="Content Placeholder 2"/>
          <p:cNvSpPr>
            <a:spLocks noGrp="1"/>
          </p:cNvSpPr>
          <p:nvPr>
            <p:ph idx="1"/>
          </p:nvPr>
        </p:nvSpPr>
        <p:spPr>
          <a:xfrm>
            <a:off x="1219200" y="990600"/>
            <a:ext cx="6629400" cy="6019800"/>
          </a:xfrm>
        </p:spPr>
        <p:txBody>
          <a:bodyPr>
            <a:normAutofit/>
          </a:bodyPr>
          <a:lstStyle/>
          <a:p>
            <a:pPr marL="109728" indent="0">
              <a:spcBef>
                <a:spcPts val="600"/>
              </a:spcBef>
              <a:buNone/>
            </a:pPr>
            <a:r>
              <a:rPr lang="en-US" sz="2400" dirty="0"/>
              <a:t>The challenge is no longer finding information, it is navigating its proper use.</a:t>
            </a:r>
          </a:p>
        </p:txBody>
      </p:sp>
    </p:spTree>
    <p:extLst>
      <p:ext uri="{BB962C8B-B14F-4D97-AF65-F5344CB8AC3E}">
        <p14:creationId xmlns:p14="http://schemas.microsoft.com/office/powerpoint/2010/main" val="46861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18052" y="1499149"/>
            <a:ext cx="8521147" cy="1285028"/>
          </a:xfrm>
        </p:spPr>
        <p:txBody>
          <a:bodyPr>
            <a:normAutofit fontScale="92500" lnSpcReduction="10000"/>
          </a:bodyPr>
          <a:lstStyle/>
          <a:p>
            <a:pPr marL="0" indent="0">
              <a:lnSpc>
                <a:spcPct val="110000"/>
              </a:lnSpc>
              <a:buNone/>
            </a:pPr>
            <a:r>
              <a:rPr lang="en-US" sz="1800" u="sng" dirty="0"/>
              <a:t>Proposal:</a:t>
            </a:r>
            <a:r>
              <a:rPr lang="en-US" sz="1800" dirty="0"/>
              <a:t> Preparing for a Changing Climate: Understanding How Climate Information is Used in Planning and Decision Support across Reclamation (1815)</a:t>
            </a:r>
          </a:p>
          <a:p>
            <a:pPr marL="0" indent="0">
              <a:lnSpc>
                <a:spcPct val="110000"/>
              </a:lnSpc>
              <a:buNone/>
            </a:pPr>
            <a:endParaRPr lang="en-US" sz="300" u="sng" dirty="0"/>
          </a:p>
          <a:p>
            <a:pPr marL="0" indent="0">
              <a:lnSpc>
                <a:spcPct val="110000"/>
              </a:lnSpc>
              <a:buNone/>
            </a:pPr>
            <a:r>
              <a:rPr lang="en-US" sz="1800" u="sng" dirty="0"/>
              <a:t>Project Team: </a:t>
            </a:r>
            <a:r>
              <a:rPr lang="en-US" sz="1800" dirty="0"/>
              <a:t>Ian Ferguson, Julie Vano, Martyn Clark, Dan Broman, </a:t>
            </a:r>
            <a:r>
              <a:rPr lang="en-US" sz="1800" dirty="0" err="1"/>
              <a:t>Subhrendu</a:t>
            </a:r>
            <a:r>
              <a:rPr lang="en-US" sz="1800" dirty="0">
                <a:effectLst/>
              </a:rPr>
              <a:t> </a:t>
            </a:r>
            <a:r>
              <a:rPr lang="en-US" sz="1800" dirty="0" err="1"/>
              <a:t>Gangopadhyay</a:t>
            </a:r>
            <a:r>
              <a:rPr lang="en-US" sz="1800" dirty="0"/>
              <a:t>, Marketa McGuire, James Gilbert, Katharine </a:t>
            </a:r>
            <a:r>
              <a:rPr lang="en-US" sz="1800" dirty="0" err="1"/>
              <a:t>Dahm</a:t>
            </a:r>
            <a:endParaRPr lang="en-US" sz="1800" dirty="0"/>
          </a:p>
          <a:p>
            <a:pPr marL="0" indent="0">
              <a:lnSpc>
                <a:spcPct val="110000"/>
              </a:lnSpc>
              <a:buNone/>
            </a:pPr>
            <a:endParaRPr lang="en-US" sz="1800" dirty="0"/>
          </a:p>
        </p:txBody>
      </p:sp>
      <p:sp>
        <p:nvSpPr>
          <p:cNvPr id="5" name="Title 4"/>
          <p:cNvSpPr txBox="1">
            <a:spLocks/>
          </p:cNvSpPr>
          <p:nvPr/>
        </p:nvSpPr>
        <p:spPr>
          <a:xfrm>
            <a:off x="1138237" y="-1920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Title 2"/>
          <p:cNvSpPr>
            <a:spLocks noGrp="1"/>
          </p:cNvSpPr>
          <p:nvPr>
            <p:ph type="title"/>
          </p:nvPr>
        </p:nvSpPr>
        <p:spPr>
          <a:xfrm>
            <a:off x="108514" y="283479"/>
            <a:ext cx="8229600" cy="1325563"/>
          </a:xfrm>
        </p:spPr>
        <p:txBody>
          <a:bodyPr>
            <a:noAutofit/>
          </a:bodyPr>
          <a:lstStyle/>
          <a:p>
            <a:pPr algn="ctr"/>
            <a:r>
              <a:rPr lang="en-US" b="1" dirty="0"/>
              <a:t>How are people across Reclamation using climate information?</a:t>
            </a:r>
            <a:br>
              <a:rPr lang="en-US" b="1" dirty="0"/>
            </a:br>
            <a:endParaRPr lang="en-US" b="1" dirty="0"/>
          </a:p>
        </p:txBody>
      </p:sp>
      <p:sp>
        <p:nvSpPr>
          <p:cNvPr id="7" name="Title 1"/>
          <p:cNvSpPr txBox="1">
            <a:spLocks/>
          </p:cNvSpPr>
          <p:nvPr/>
        </p:nvSpPr>
        <p:spPr>
          <a:xfrm>
            <a:off x="626268" y="1098550"/>
            <a:ext cx="10925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400" dirty="0"/>
            </a:b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 y="3356475"/>
            <a:ext cx="4996886" cy="2844637"/>
          </a:xfrm>
          <a:prstGeom prst="rect">
            <a:avLst/>
          </a:prstGeom>
        </p:spPr>
      </p:pic>
      <p:sp>
        <p:nvSpPr>
          <p:cNvPr id="9" name="TextBox 8"/>
          <p:cNvSpPr txBox="1"/>
          <p:nvPr/>
        </p:nvSpPr>
        <p:spPr>
          <a:xfrm>
            <a:off x="5105400" y="3146381"/>
            <a:ext cx="4038600" cy="2862322"/>
          </a:xfrm>
          <a:prstGeom prst="rect">
            <a:avLst/>
          </a:prstGeom>
          <a:noFill/>
        </p:spPr>
        <p:txBody>
          <a:bodyPr wrap="square" rtlCol="0">
            <a:spAutoFit/>
          </a:bodyPr>
          <a:lstStyle/>
          <a:p>
            <a:r>
              <a:rPr lang="en-US" sz="2000" dirty="0">
                <a:latin typeface="+mn-lt"/>
              </a:rPr>
              <a:t>Different datasets ???</a:t>
            </a:r>
          </a:p>
          <a:p>
            <a:r>
              <a:rPr lang="en-US" sz="2000" dirty="0">
                <a:latin typeface="+mn-lt"/>
              </a:rPr>
              <a:t>Different methods ???</a:t>
            </a:r>
          </a:p>
          <a:p>
            <a:r>
              <a:rPr lang="en-US" sz="2000" dirty="0">
                <a:latin typeface="+mn-lt"/>
              </a:rPr>
              <a:t>Different tools ???</a:t>
            </a:r>
          </a:p>
          <a:p>
            <a:endParaRPr lang="en-US" sz="2000" dirty="0">
              <a:latin typeface="+mn-lt"/>
            </a:endParaRPr>
          </a:p>
          <a:p>
            <a:r>
              <a:rPr lang="en-US" sz="2000" dirty="0">
                <a:latin typeface="+mn-lt"/>
              </a:rPr>
              <a:t>Broad survey across major Reclamation programs, initiatives, and activities, coupled with an in-depth analysis of the Basin Study Program</a:t>
            </a:r>
          </a:p>
        </p:txBody>
      </p:sp>
      <p:sp>
        <p:nvSpPr>
          <p:cNvPr id="10" name="TextBox 9"/>
          <p:cNvSpPr txBox="1"/>
          <p:nvPr/>
        </p:nvSpPr>
        <p:spPr>
          <a:xfrm>
            <a:off x="0" y="6581001"/>
            <a:ext cx="9301427" cy="276999"/>
          </a:xfrm>
          <a:prstGeom prst="rect">
            <a:avLst/>
          </a:prstGeom>
          <a:noFill/>
        </p:spPr>
        <p:txBody>
          <a:bodyPr wrap="square" rtlCol="0">
            <a:spAutoFit/>
          </a:bodyPr>
          <a:lstStyle/>
          <a:p>
            <a:r>
              <a:rPr lang="en-US" sz="1200" i="1" dirty="0">
                <a:ea typeface="Arial" charset="0"/>
              </a:rPr>
              <a:t>Figure from Reclamation report on Conveying Climate Change </a:t>
            </a:r>
            <a:r>
              <a:rPr lang="en-US" sz="1200" i="1">
                <a:ea typeface="Arial" charset="0"/>
              </a:rPr>
              <a:t>and Vulnerability</a:t>
            </a:r>
          </a:p>
        </p:txBody>
      </p:sp>
    </p:spTree>
    <p:extLst>
      <p:ext uri="{BB962C8B-B14F-4D97-AF65-F5344CB8AC3E}">
        <p14:creationId xmlns:p14="http://schemas.microsoft.com/office/powerpoint/2010/main" val="1458394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458200" cy="1066800"/>
          </a:xfrm>
        </p:spPr>
        <p:txBody>
          <a:bodyPr>
            <a:noAutofit/>
          </a:bodyPr>
          <a:lstStyle/>
          <a:p>
            <a:r>
              <a:rPr lang="en-US" dirty="0"/>
              <a:t>Additional slides…</a:t>
            </a:r>
            <a:endParaRPr lang="en-US" sz="3600" dirty="0"/>
          </a:p>
        </p:txBody>
      </p:sp>
    </p:spTree>
    <p:extLst>
      <p:ext uri="{BB962C8B-B14F-4D97-AF65-F5344CB8AC3E}">
        <p14:creationId xmlns:p14="http://schemas.microsoft.com/office/powerpoint/2010/main" val="35384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458200" cy="1066800"/>
          </a:xfrm>
        </p:spPr>
        <p:txBody>
          <a:bodyPr>
            <a:noAutofit/>
          </a:bodyPr>
          <a:lstStyle/>
          <a:p>
            <a:r>
              <a:rPr lang="en-US" dirty="0"/>
              <a:t>Managers provide</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24" y="903707"/>
            <a:ext cx="6934200" cy="2525293"/>
          </a:xfrm>
          <a:prstGeom prst="rect">
            <a:avLst/>
          </a:prstGeom>
        </p:spPr>
      </p:pic>
      <p:sp>
        <p:nvSpPr>
          <p:cNvPr id="4" name="Content Placeholder 2"/>
          <p:cNvSpPr txBox="1">
            <a:spLocks/>
          </p:cNvSpPr>
          <p:nvPr/>
        </p:nvSpPr>
        <p:spPr>
          <a:xfrm>
            <a:off x="4031841" y="3653247"/>
            <a:ext cx="4502559" cy="4831200"/>
          </a:xfrm>
          <a:prstGeom prst="rect">
            <a:avLst/>
          </a:prstGeom>
        </p:spPr>
        <p:txBody>
          <a:bodyPr vert="horz" anchor="t">
            <a:noAutofit/>
          </a:bodyPr>
          <a:lstStyle>
            <a:lvl1pPr marL="45720" indent="0" algn="l" rtl="0" eaLnBrk="1" latinLnBrk="0" hangingPunct="1">
              <a:spcBef>
                <a:spcPts val="300"/>
              </a:spcBef>
              <a:buClr>
                <a:schemeClr val="accent3"/>
              </a:buClr>
              <a:buFont typeface="Georgia"/>
              <a:buNone/>
              <a:defRPr kumimoji="0" sz="2100" b="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None/>
              <a:defRPr kumimoji="0" sz="1800" kern="1200">
                <a:solidFill>
                  <a:schemeClr val="tx1">
                    <a:tint val="75000"/>
                  </a:schemeClr>
                </a:solidFill>
                <a:latin typeface="+mn-lt"/>
                <a:ea typeface="+mn-ea"/>
                <a:cs typeface="+mn-cs"/>
              </a:defRPr>
            </a:lvl2pPr>
            <a:lvl3pPr marL="923544" indent="-219456" algn="l" rtl="0" eaLnBrk="1" latinLnBrk="0" hangingPunct="1">
              <a:spcBef>
                <a:spcPts val="300"/>
              </a:spcBef>
              <a:buClr>
                <a:schemeClr val="accent1"/>
              </a:buClr>
              <a:buFont typeface="Wingdings 2"/>
              <a:buNone/>
              <a:defRPr kumimoji="0" sz="1600" kern="1200">
                <a:solidFill>
                  <a:schemeClr val="tx1">
                    <a:tint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None/>
              <a:defRPr kumimoji="0" sz="1400" kern="1200">
                <a:solidFill>
                  <a:schemeClr val="tx1">
                    <a:tint val="75000"/>
                  </a:schemeClr>
                </a:solidFill>
                <a:latin typeface="+mn-lt"/>
                <a:ea typeface="+mn-ea"/>
                <a:cs typeface="+mn-cs"/>
              </a:defRPr>
            </a:lvl4pPr>
            <a:lvl5pPr marL="1389888" indent="-182880" algn="l" rtl="0" eaLnBrk="1" latinLnBrk="0" hangingPunct="1">
              <a:spcBef>
                <a:spcPts val="300"/>
              </a:spcBef>
              <a:buClr>
                <a:schemeClr val="accent3"/>
              </a:buClr>
              <a:buFont typeface="Georgia"/>
              <a:buNone/>
              <a:defRPr kumimoji="0" sz="1400" kern="1200">
                <a:solidFill>
                  <a:schemeClr val="tx1">
                    <a:tint val="75000"/>
                  </a:schemeClr>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566928" indent="-457200" fontAlgn="auto">
              <a:spcAft>
                <a:spcPts val="0"/>
              </a:spcAft>
              <a:buFont typeface="Georgia"/>
              <a:buAutoNum type="arabicPeriod"/>
            </a:pPr>
            <a:r>
              <a:rPr lang="en-US" sz="2000" dirty="0"/>
              <a:t>Planning horizon</a:t>
            </a:r>
          </a:p>
          <a:p>
            <a:pPr marL="566928" indent="-457200" fontAlgn="auto">
              <a:spcAft>
                <a:spcPts val="0"/>
              </a:spcAft>
              <a:buFont typeface="Georgia"/>
              <a:buAutoNum type="arabicPeriod" startAt="2"/>
            </a:pPr>
            <a:r>
              <a:rPr lang="en-US" sz="2000" dirty="0"/>
              <a:t>Number of scenarios 	</a:t>
            </a:r>
          </a:p>
          <a:p>
            <a:pPr marL="566928" indent="-457200" fontAlgn="auto">
              <a:spcAft>
                <a:spcPts val="0"/>
              </a:spcAft>
              <a:buFont typeface="Georgia"/>
              <a:buAutoNum type="arabicPeriod" startAt="3"/>
            </a:pPr>
            <a:r>
              <a:rPr lang="en-US" sz="2000" dirty="0"/>
              <a:t>Metrics: help select better performing models/techniques</a:t>
            </a:r>
          </a:p>
          <a:p>
            <a:pPr marL="566928" indent="-457200" fontAlgn="auto">
              <a:spcAft>
                <a:spcPts val="0"/>
              </a:spcAft>
              <a:buFont typeface="Georgia"/>
              <a:buAutoNum type="arabicPeriod" startAt="3"/>
            </a:pPr>
            <a:r>
              <a:rPr lang="en-US" sz="2000" dirty="0"/>
              <a:t>Metrics: some metrics more sensitive to variations in models, parameters</a:t>
            </a:r>
          </a:p>
          <a:p>
            <a:pPr marL="566928" indent="-457200" fontAlgn="auto">
              <a:spcAft>
                <a:spcPts val="0"/>
              </a:spcAft>
              <a:buFont typeface="Georgia"/>
              <a:buAutoNum type="arabicPeriod" startAt="3"/>
            </a:pPr>
            <a:r>
              <a:rPr lang="en-US" sz="2000" dirty="0"/>
              <a:t>Change thresholds</a:t>
            </a:r>
          </a:p>
          <a:p>
            <a:pPr marL="566928" indent="-457200" fontAlgn="auto">
              <a:spcAft>
                <a:spcPts val="0"/>
              </a:spcAft>
              <a:buFont typeface="Georgia"/>
              <a:buAutoNum type="arabicPeriod" startAt="6"/>
            </a:pPr>
            <a:r>
              <a:rPr lang="en-US" sz="2000" dirty="0"/>
              <a:t>Ensemble outcomes of interest</a:t>
            </a:r>
          </a:p>
        </p:txBody>
      </p:sp>
      <p:sp>
        <p:nvSpPr>
          <p:cNvPr id="5" name="TextBox 4"/>
          <p:cNvSpPr txBox="1"/>
          <p:nvPr/>
        </p:nvSpPr>
        <p:spPr>
          <a:xfrm>
            <a:off x="547324" y="3590109"/>
            <a:ext cx="3338876" cy="1200329"/>
          </a:xfrm>
          <a:prstGeom prst="rect">
            <a:avLst/>
          </a:prstGeom>
          <a:noFill/>
        </p:spPr>
        <p:txBody>
          <a:bodyPr wrap="square" rtlCol="0">
            <a:spAutoFit/>
          </a:bodyPr>
          <a:lstStyle/>
          <a:p>
            <a:r>
              <a:rPr lang="en-US" dirty="0">
                <a:latin typeface="+mn-lt"/>
              </a:rPr>
              <a:t>Better understanding management decisions can help inform model selection in many ways</a:t>
            </a:r>
            <a:r>
              <a:rPr lang="en-US">
                <a:latin typeface="+mn-lt"/>
              </a:rPr>
              <a:t>, including…</a:t>
            </a:r>
            <a:endParaRPr lang="en-US" dirty="0">
              <a:latin typeface="+mn-lt"/>
            </a:endParaRPr>
          </a:p>
        </p:txBody>
      </p:sp>
    </p:spTree>
    <p:extLst>
      <p:ext uri="{BB962C8B-B14F-4D97-AF65-F5344CB8AC3E}">
        <p14:creationId xmlns:p14="http://schemas.microsoft.com/office/powerpoint/2010/main" val="72594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228600"/>
            <a:ext cx="8458200" cy="1066800"/>
          </a:xfrm>
        </p:spPr>
        <p:txBody>
          <a:bodyPr>
            <a:noAutofit/>
          </a:bodyPr>
          <a:lstStyle/>
          <a:p>
            <a:r>
              <a:rPr lang="en-US" sz="3600" dirty="0"/>
              <a:t>Motivation</a:t>
            </a:r>
          </a:p>
        </p:txBody>
      </p:sp>
      <p:sp>
        <p:nvSpPr>
          <p:cNvPr id="6" name="Content Placeholder 5"/>
          <p:cNvSpPr>
            <a:spLocks noGrp="1"/>
          </p:cNvSpPr>
          <p:nvPr>
            <p:ph idx="1"/>
          </p:nvPr>
        </p:nvSpPr>
        <p:spPr>
          <a:xfrm>
            <a:off x="76200" y="1752600"/>
            <a:ext cx="4320862" cy="4325112"/>
          </a:xfrm>
        </p:spPr>
        <p:txBody>
          <a:bodyPr>
            <a:normAutofit/>
          </a:bodyPr>
          <a:lstStyle/>
          <a:p>
            <a:r>
              <a:rPr lang="en-US" sz="2400" dirty="0"/>
              <a:t>Use whatever runs are available</a:t>
            </a:r>
          </a:p>
          <a:p>
            <a:r>
              <a:rPr lang="en-US" sz="2400" dirty="0"/>
              <a:t>Select the first run of each global climate model</a:t>
            </a:r>
          </a:p>
          <a:p>
            <a:r>
              <a:rPr lang="en-US" sz="2400" dirty="0"/>
              <a:t>Rank models using historical performance metrics</a:t>
            </a:r>
          </a:p>
          <a:p>
            <a:r>
              <a:rPr lang="en-US" sz="2400" dirty="0"/>
              <a:t>Use models that span temperature-precipitation space</a:t>
            </a:r>
          </a:p>
          <a:p>
            <a:r>
              <a:rPr lang="en-US" sz="2400" dirty="0"/>
              <a:t>Note: global models focus</a:t>
            </a:r>
          </a:p>
          <a:p>
            <a:endParaRPr lang="en-US" sz="2400" dirty="0"/>
          </a:p>
          <a:p>
            <a:endParaRPr lang="en-US" sz="2400" dirty="0"/>
          </a:p>
          <a:p>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373" y="1359969"/>
            <a:ext cx="4009853" cy="3212127"/>
          </a:xfrm>
          <a:prstGeom prst="rect">
            <a:avLst/>
          </a:prstGeom>
        </p:spPr>
      </p:pic>
      <p:sp>
        <p:nvSpPr>
          <p:cNvPr id="8" name="Content Placeholder 2"/>
          <p:cNvSpPr txBox="1">
            <a:spLocks/>
          </p:cNvSpPr>
          <p:nvPr/>
        </p:nvSpPr>
        <p:spPr>
          <a:xfrm>
            <a:off x="111642" y="914400"/>
            <a:ext cx="8346558" cy="1052561"/>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fontAlgn="auto">
              <a:spcBef>
                <a:spcPts val="600"/>
              </a:spcBef>
              <a:spcAft>
                <a:spcPts val="0"/>
              </a:spcAft>
              <a:buFont typeface="Georgia"/>
              <a:buNone/>
            </a:pPr>
            <a:r>
              <a:rPr lang="en-US" dirty="0"/>
              <a:t>Past attempts to navigate climate information</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60186" t="11802" r="5714" b="42136"/>
          <a:stretch/>
        </p:blipFill>
        <p:spPr>
          <a:xfrm>
            <a:off x="6781800" y="4629616"/>
            <a:ext cx="2057400" cy="206863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1444" y="4605226"/>
            <a:ext cx="2348854" cy="2167929"/>
          </a:xfrm>
          <a:prstGeom prst="rect">
            <a:avLst/>
          </a:prstGeom>
        </p:spPr>
      </p:pic>
    </p:spTree>
    <p:extLst>
      <p:ext uri="{BB962C8B-B14F-4D97-AF65-F5344CB8AC3E}">
        <p14:creationId xmlns:p14="http://schemas.microsoft.com/office/powerpoint/2010/main" val="26792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228600"/>
            <a:ext cx="8902337" cy="1066800"/>
          </a:xfrm>
        </p:spPr>
        <p:txBody>
          <a:bodyPr>
            <a:noAutofit/>
          </a:bodyPr>
          <a:lstStyle/>
          <a:p>
            <a:r>
              <a:rPr lang="en-US" sz="3200" dirty="0"/>
              <a:t>Navigating climate information</a:t>
            </a:r>
          </a:p>
        </p:txBody>
      </p:sp>
      <p:pic>
        <p:nvPicPr>
          <p:cNvPr id="7" name="Picture 6"/>
          <p:cNvPicPr>
            <a:picLocks noChangeAspect="1"/>
          </p:cNvPicPr>
          <p:nvPr/>
        </p:nvPicPr>
        <p:blipFill rotWithShape="1">
          <a:blip r:embed="rId3"/>
          <a:srcRect t="3543" r="74669" b="16207"/>
          <a:stretch/>
        </p:blipFill>
        <p:spPr>
          <a:xfrm>
            <a:off x="0" y="1036570"/>
            <a:ext cx="1600200" cy="4830830"/>
          </a:xfrm>
          <a:prstGeom prst="rect">
            <a:avLst/>
          </a:prstGeom>
        </p:spPr>
      </p:pic>
      <p:sp>
        <p:nvSpPr>
          <p:cNvPr id="2" name="Rectangle 1"/>
          <p:cNvSpPr/>
          <p:nvPr/>
        </p:nvSpPr>
        <p:spPr>
          <a:xfrm>
            <a:off x="2667000" y="1676400"/>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3544" r="52066"/>
          <a:stretch/>
        </p:blipFill>
        <p:spPr>
          <a:xfrm>
            <a:off x="0" y="1036570"/>
            <a:ext cx="3028014" cy="5806440"/>
          </a:xfrm>
          <a:prstGeom prst="rect">
            <a:avLst/>
          </a:prstGeom>
        </p:spPr>
      </p:pic>
      <p:sp>
        <p:nvSpPr>
          <p:cNvPr id="2" name="Rectangle 1"/>
          <p:cNvSpPr/>
          <p:nvPr/>
        </p:nvSpPr>
        <p:spPr>
          <a:xfrm>
            <a:off x="2667000" y="1676400"/>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743200" y="990850"/>
            <a:ext cx="2217582" cy="5867150"/>
            <a:chOff x="2773183" y="1035820"/>
            <a:chExt cx="2217582" cy="5867150"/>
          </a:xfrm>
        </p:grpSpPr>
        <p:pic>
          <p:nvPicPr>
            <p:cNvPr id="15" name="Picture 14"/>
            <p:cNvPicPr>
              <a:picLocks noChangeAspect="1"/>
            </p:cNvPicPr>
            <p:nvPr/>
          </p:nvPicPr>
          <p:blipFill rotWithShape="1">
            <a:blip r:embed="rId3"/>
            <a:srcRect l="43061" t="3012" r="21835" b="16580"/>
            <a:stretch/>
          </p:blipFill>
          <p:spPr>
            <a:xfrm>
              <a:off x="2773183" y="1035820"/>
              <a:ext cx="2217582" cy="4840325"/>
            </a:xfrm>
            <a:prstGeom prst="rect">
              <a:avLst/>
            </a:prstGeom>
          </p:spPr>
        </p:pic>
        <p:pic>
          <p:nvPicPr>
            <p:cNvPr id="16" name="Picture 15"/>
            <p:cNvPicPr>
              <a:picLocks noChangeAspect="1"/>
            </p:cNvPicPr>
            <p:nvPr/>
          </p:nvPicPr>
          <p:blipFill rotWithShape="1">
            <a:blip r:embed="rId3"/>
            <a:srcRect l="48096" t="83673" r="21835"/>
            <a:stretch/>
          </p:blipFill>
          <p:spPr>
            <a:xfrm>
              <a:off x="3082835" y="5920090"/>
              <a:ext cx="1899515" cy="982880"/>
            </a:xfrm>
            <a:prstGeom prst="rect">
              <a:avLst/>
            </a:prstGeom>
          </p:spPr>
        </p:pic>
      </p:grpSp>
      <p:pic>
        <p:nvPicPr>
          <p:cNvPr id="17" name="Picture 16"/>
          <p:cNvPicPr>
            <a:picLocks noChangeAspect="1"/>
          </p:cNvPicPr>
          <p:nvPr/>
        </p:nvPicPr>
        <p:blipFill rotWithShape="1">
          <a:blip r:embed="rId3"/>
          <a:srcRect l="77141" t="2156"/>
          <a:stretch/>
        </p:blipFill>
        <p:spPr>
          <a:xfrm>
            <a:off x="4800600" y="960370"/>
            <a:ext cx="1444037" cy="5890011"/>
          </a:xfrm>
          <a:prstGeom prst="rect">
            <a:avLst/>
          </a:prstGeom>
        </p:spPr>
      </p:pic>
      <p:sp>
        <p:nvSpPr>
          <p:cNvPr id="18" name="Content Placeholder 2"/>
          <p:cNvSpPr txBox="1">
            <a:spLocks/>
          </p:cNvSpPr>
          <p:nvPr/>
        </p:nvSpPr>
        <p:spPr>
          <a:xfrm>
            <a:off x="6080866" y="1764121"/>
            <a:ext cx="3015140" cy="4351338"/>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r>
              <a:rPr lang="en-US" sz="2000" dirty="0"/>
              <a:t>Developing infrastructure, methods, and models to characterize and reduce uncertainty </a:t>
            </a:r>
          </a:p>
          <a:p>
            <a:pPr fontAlgn="auto">
              <a:spcAft>
                <a:spcPts val="0"/>
              </a:spcAft>
            </a:pPr>
            <a:endParaRPr lang="en-US" sz="2000" dirty="0"/>
          </a:p>
          <a:p>
            <a:pPr fontAlgn="auto">
              <a:spcAft>
                <a:spcPts val="0"/>
              </a:spcAft>
            </a:pPr>
            <a:r>
              <a:rPr lang="en-US" sz="2000" dirty="0"/>
              <a:t>Developing the bridge for implementation in the water management community</a:t>
            </a:r>
          </a:p>
        </p:txBody>
      </p:sp>
      <p:sp>
        <p:nvSpPr>
          <p:cNvPr id="12" name="Title 1"/>
          <p:cNvSpPr>
            <a:spLocks noGrp="1"/>
          </p:cNvSpPr>
          <p:nvPr>
            <p:ph type="title"/>
          </p:nvPr>
        </p:nvSpPr>
        <p:spPr>
          <a:xfrm>
            <a:off x="228600" y="-228600"/>
            <a:ext cx="8902337" cy="1066800"/>
          </a:xfrm>
        </p:spPr>
        <p:txBody>
          <a:bodyPr>
            <a:noAutofit/>
          </a:bodyPr>
          <a:lstStyle/>
          <a:p>
            <a:r>
              <a:rPr lang="en-US" sz="3200" dirty="0"/>
              <a:t>Navigating climate information</a:t>
            </a:r>
          </a:p>
        </p:txBody>
      </p:sp>
    </p:spTree>
    <p:extLst>
      <p:ext uri="{BB962C8B-B14F-4D97-AF65-F5344CB8AC3E}">
        <p14:creationId xmlns:p14="http://schemas.microsoft.com/office/powerpoint/2010/main" val="186841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8100" y="1981200"/>
            <a:ext cx="8915400" cy="21336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28600"/>
            <a:ext cx="8458200" cy="1066800"/>
          </a:xfrm>
        </p:spPr>
        <p:txBody>
          <a:bodyPr>
            <a:noAutofit/>
          </a:bodyPr>
          <a:lstStyle/>
          <a:p>
            <a:r>
              <a:rPr lang="en-US" sz="3600" dirty="0"/>
              <a:t>Outline</a:t>
            </a:r>
          </a:p>
        </p:txBody>
      </p:sp>
      <p:sp>
        <p:nvSpPr>
          <p:cNvPr id="3" name="Content Placeholder 2"/>
          <p:cNvSpPr>
            <a:spLocks noGrp="1"/>
          </p:cNvSpPr>
          <p:nvPr>
            <p:ph idx="1"/>
          </p:nvPr>
        </p:nvSpPr>
        <p:spPr>
          <a:xfrm>
            <a:off x="0" y="914400"/>
            <a:ext cx="8991600" cy="2514600"/>
          </a:xfrm>
        </p:spPr>
        <p:txBody>
          <a:bodyPr>
            <a:noAutofit/>
          </a:bodyPr>
          <a:lstStyle/>
          <a:p>
            <a:pPr marL="109728" indent="0" fontAlgn="auto">
              <a:spcAft>
                <a:spcPts val="0"/>
              </a:spcAft>
              <a:buNone/>
            </a:pPr>
            <a:r>
              <a:rPr lang="en-US" sz="2400" dirty="0"/>
              <a:t>Developing infrastructure, methods, and models to characterize and reduce uncertainty </a:t>
            </a:r>
          </a:p>
          <a:p>
            <a:pPr>
              <a:spcBef>
                <a:spcPts val="3600"/>
              </a:spcBef>
            </a:pPr>
            <a:r>
              <a:rPr lang="en-US" sz="2400" dirty="0"/>
              <a:t>Downscaling</a:t>
            </a:r>
          </a:p>
          <a:p>
            <a:pPr lvl="1">
              <a:spcBef>
                <a:spcPts val="1200"/>
              </a:spcBef>
            </a:pPr>
            <a:r>
              <a:rPr lang="en-US" sz="2200" dirty="0"/>
              <a:t>Existing Methods</a:t>
            </a:r>
          </a:p>
          <a:p>
            <a:pPr lvl="1">
              <a:spcBef>
                <a:spcPts val="1200"/>
              </a:spcBef>
            </a:pPr>
            <a:r>
              <a:rPr lang="en-US" sz="2200" dirty="0"/>
              <a:t>GARD and ICAR Ensemble</a:t>
            </a:r>
          </a:p>
          <a:p>
            <a:pPr lvl="1">
              <a:spcBef>
                <a:spcPts val="1200"/>
              </a:spcBef>
            </a:pPr>
            <a:r>
              <a:rPr lang="en-US" sz="2200" dirty="0"/>
              <a:t>Initial Results</a:t>
            </a:r>
          </a:p>
          <a:p>
            <a:pPr>
              <a:spcBef>
                <a:spcPts val="3600"/>
              </a:spcBef>
            </a:pPr>
            <a:r>
              <a:rPr lang="en-US" sz="2400" dirty="0"/>
              <a:t>Sampling</a:t>
            </a:r>
          </a:p>
          <a:p>
            <a:pPr lvl="1">
              <a:spcBef>
                <a:spcPts val="1200"/>
              </a:spcBef>
            </a:pPr>
            <a:r>
              <a:rPr lang="en-US" sz="2200" dirty="0"/>
              <a:t>Understanding Ensemble Structure (Clustering) </a:t>
            </a:r>
          </a:p>
          <a:p>
            <a:pPr lvl="1">
              <a:spcBef>
                <a:spcPts val="1200"/>
              </a:spcBef>
            </a:pPr>
            <a:r>
              <a:rPr lang="en-US" sz="2200" dirty="0"/>
              <a:t>Tools for Parametric Ensemble Sampling </a:t>
            </a:r>
          </a:p>
          <a:p>
            <a:pPr>
              <a:spcBef>
                <a:spcPts val="1200"/>
              </a:spcBef>
            </a:pPr>
            <a:r>
              <a:rPr lang="en-US" sz="2400" dirty="0"/>
              <a:t>Next Steps</a:t>
            </a:r>
          </a:p>
          <a:p>
            <a:pPr lvl="1">
              <a:spcBef>
                <a:spcPts val="1200"/>
              </a:spcBef>
            </a:pPr>
            <a:r>
              <a:rPr lang="en-US" sz="2200" dirty="0"/>
              <a:t>Hydrologic Modeling</a:t>
            </a:r>
          </a:p>
        </p:txBody>
      </p:sp>
    </p:spTree>
    <p:extLst>
      <p:ext uri="{BB962C8B-B14F-4D97-AF65-F5344CB8AC3E}">
        <p14:creationId xmlns:p14="http://schemas.microsoft.com/office/powerpoint/2010/main" val="408761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144000" cy="685800"/>
          </a:xfrm>
        </p:spPr>
        <p:txBody>
          <a:bodyPr/>
          <a:lstStyle/>
          <a:p>
            <a:r>
              <a:rPr lang="en-US" dirty="0"/>
              <a:t>Downscaling</a:t>
            </a:r>
          </a:p>
        </p:txBody>
      </p:sp>
      <p:sp>
        <p:nvSpPr>
          <p:cNvPr id="8" name="Content Placeholder 2"/>
          <p:cNvSpPr>
            <a:spLocks noGrp="1"/>
          </p:cNvSpPr>
          <p:nvPr>
            <p:ph idx="1"/>
          </p:nvPr>
        </p:nvSpPr>
        <p:spPr>
          <a:xfrm>
            <a:off x="76200" y="990601"/>
            <a:ext cx="8686800" cy="1981199"/>
          </a:xfrm>
        </p:spPr>
        <p:txBody>
          <a:bodyPr>
            <a:normAutofit fontScale="77500" lnSpcReduction="20000"/>
          </a:bodyPr>
          <a:lstStyle/>
          <a:p>
            <a:pPr>
              <a:spcBef>
                <a:spcPts val="600"/>
              </a:spcBef>
            </a:pPr>
            <a:r>
              <a:rPr lang="en-US" sz="2400" dirty="0"/>
              <a:t>Many existing climate downscaling techniques (e.g. BCSD, LOCA, SDSM, GARD, ICAR, WRF) </a:t>
            </a:r>
          </a:p>
          <a:p>
            <a:pPr>
              <a:spcBef>
                <a:spcPts val="600"/>
              </a:spcBef>
            </a:pPr>
            <a:r>
              <a:rPr lang="en-US" sz="2400" dirty="0"/>
              <a:t>Gap in understanding how differences in downscaling techniques translate to differences in hydrologic projections</a:t>
            </a:r>
          </a:p>
          <a:p>
            <a:pPr>
              <a:spcBef>
                <a:spcPts val="600"/>
              </a:spcBef>
            </a:pPr>
            <a:r>
              <a:rPr lang="en-US" sz="2400" dirty="0"/>
              <a:t>We’re building a large ensemble of downscaled datasets to test this</a:t>
            </a:r>
          </a:p>
          <a:p>
            <a:pPr lvl="1">
              <a:spcBef>
                <a:spcPts val="600"/>
              </a:spcBef>
            </a:pPr>
            <a:r>
              <a:rPr lang="en-US" sz="2200" dirty="0"/>
              <a:t>GARDx10+BCSD+LOCA+ICAR=13 DS techniques </a:t>
            </a:r>
          </a:p>
          <a:p>
            <a:pPr lvl="1">
              <a:spcBef>
                <a:spcPts val="600"/>
              </a:spcBef>
            </a:pPr>
            <a:r>
              <a:rPr lang="en-US" sz="2200" dirty="0"/>
              <a:t>2 RCPs and up to 32 GCMs (all CONUS+)</a:t>
            </a:r>
          </a:p>
          <a:p>
            <a:pPr>
              <a:spcBef>
                <a:spcPts val="600"/>
              </a:spcBef>
            </a:pPr>
            <a:endParaRPr lang="en-US" sz="2400" dirty="0"/>
          </a:p>
          <a:p>
            <a:pPr>
              <a:spcBef>
                <a:spcPts val="600"/>
              </a:spcBef>
            </a:pPr>
            <a:endParaRPr lang="en-US" sz="2400" dirty="0"/>
          </a:p>
        </p:txBody>
      </p:sp>
      <p:pic>
        <p:nvPicPr>
          <p:cNvPr id="9" name="Picture 8"/>
          <p:cNvPicPr>
            <a:picLocks noChangeAspect="1"/>
          </p:cNvPicPr>
          <p:nvPr/>
        </p:nvPicPr>
        <p:blipFill>
          <a:blip r:embed="rId3"/>
          <a:stretch>
            <a:fillRect/>
          </a:stretch>
        </p:blipFill>
        <p:spPr>
          <a:xfrm>
            <a:off x="515075" y="3679923"/>
            <a:ext cx="8447833" cy="2535996"/>
          </a:xfrm>
          <a:prstGeom prst="rect">
            <a:avLst/>
          </a:prstGeom>
          <a:solidFill>
            <a:schemeClr val="bg1"/>
          </a:solidFill>
        </p:spPr>
      </p:pic>
      <p:cxnSp>
        <p:nvCxnSpPr>
          <p:cNvPr id="17" name="Straight Arrow Connector 16"/>
          <p:cNvCxnSpPr/>
          <p:nvPr/>
        </p:nvCxnSpPr>
        <p:spPr>
          <a:xfrm>
            <a:off x="381000" y="6400800"/>
            <a:ext cx="73152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6423339"/>
            <a:ext cx="2441694" cy="369332"/>
          </a:xfrm>
          <a:prstGeom prst="rect">
            <a:avLst/>
          </a:prstGeom>
          <a:noFill/>
        </p:spPr>
        <p:txBody>
          <a:bodyPr wrap="none" rtlCol="0">
            <a:spAutoFit/>
          </a:bodyPr>
          <a:lstStyle/>
          <a:p>
            <a:r>
              <a:rPr lang="en-US"/>
              <a:t>Downscaling methods</a:t>
            </a:r>
          </a:p>
        </p:txBody>
      </p:sp>
      <p:cxnSp>
        <p:nvCxnSpPr>
          <p:cNvPr id="19" name="Straight Arrow Connector 18"/>
          <p:cNvCxnSpPr/>
          <p:nvPr/>
        </p:nvCxnSpPr>
        <p:spPr>
          <a:xfrm>
            <a:off x="515075" y="4038600"/>
            <a:ext cx="0" cy="215900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158478" y="4933433"/>
            <a:ext cx="838691" cy="369332"/>
          </a:xfrm>
          <a:prstGeom prst="rect">
            <a:avLst/>
          </a:prstGeom>
          <a:noFill/>
        </p:spPr>
        <p:txBody>
          <a:bodyPr wrap="none" rtlCol="0">
            <a:spAutoFit/>
          </a:bodyPr>
          <a:lstStyle/>
          <a:p>
            <a:r>
              <a:rPr lang="en-US"/>
              <a:t>GCMs</a:t>
            </a:r>
          </a:p>
        </p:txBody>
      </p:sp>
      <p:grpSp>
        <p:nvGrpSpPr>
          <p:cNvPr id="27" name="Group 26"/>
          <p:cNvGrpSpPr/>
          <p:nvPr/>
        </p:nvGrpSpPr>
        <p:grpSpPr>
          <a:xfrm>
            <a:off x="584617" y="2971800"/>
            <a:ext cx="8467771" cy="3269519"/>
            <a:chOff x="515075" y="2936236"/>
            <a:chExt cx="8537313" cy="3305083"/>
          </a:xfrm>
        </p:grpSpPr>
        <p:grpSp>
          <p:nvGrpSpPr>
            <p:cNvPr id="28" name="Group 27"/>
            <p:cNvGrpSpPr/>
            <p:nvPr/>
          </p:nvGrpSpPr>
          <p:grpSpPr>
            <a:xfrm>
              <a:off x="515075" y="2936236"/>
              <a:ext cx="8537313" cy="3305083"/>
              <a:chOff x="3505200" y="3429000"/>
              <a:chExt cx="4401068" cy="1703802"/>
            </a:xfrm>
            <a:solidFill>
              <a:schemeClr val="bg1"/>
            </a:solidFill>
          </p:grpSpPr>
          <p:pic>
            <p:nvPicPr>
              <p:cNvPr id="31" name="Picture 30"/>
              <p:cNvPicPr>
                <a:picLocks noChangeAspect="1"/>
              </p:cNvPicPr>
              <p:nvPr/>
            </p:nvPicPr>
            <p:blipFill>
              <a:blip r:embed="rId4"/>
              <a:stretch>
                <a:fillRect/>
              </a:stretch>
            </p:blipFill>
            <p:spPr>
              <a:xfrm>
                <a:off x="3505200" y="3429000"/>
                <a:ext cx="4106428" cy="1344198"/>
              </a:xfrm>
              <a:prstGeom prst="rect">
                <a:avLst/>
              </a:prstGeom>
              <a:grpFill/>
              <a:ln>
                <a:solidFill>
                  <a:schemeClr val="bg1"/>
                </a:solidFill>
              </a:ln>
            </p:spPr>
          </p:pic>
          <p:pic>
            <p:nvPicPr>
              <p:cNvPr id="32" name="Picture 31"/>
              <p:cNvPicPr>
                <a:picLocks noChangeAspect="1"/>
              </p:cNvPicPr>
              <p:nvPr/>
            </p:nvPicPr>
            <p:blipFill>
              <a:blip r:embed="rId4"/>
              <a:stretch>
                <a:fillRect/>
              </a:stretch>
            </p:blipFill>
            <p:spPr>
              <a:xfrm>
                <a:off x="3799840" y="3788604"/>
                <a:ext cx="4106428" cy="1344198"/>
              </a:xfrm>
              <a:prstGeom prst="rect">
                <a:avLst/>
              </a:prstGeom>
              <a:grpFill/>
              <a:ln>
                <a:solidFill>
                  <a:schemeClr val="bg1"/>
                </a:solidFill>
              </a:ln>
            </p:spPr>
          </p:pic>
        </p:grpSp>
        <p:cxnSp>
          <p:nvCxnSpPr>
            <p:cNvPr id="29" name="Straight Arrow Connector 28"/>
            <p:cNvCxnSpPr/>
            <p:nvPr/>
          </p:nvCxnSpPr>
          <p:spPr>
            <a:xfrm>
              <a:off x="989511" y="4444876"/>
              <a:ext cx="1618525" cy="1346445"/>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23145" y="4698753"/>
              <a:ext cx="109517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Scenario</a:t>
              </a:r>
              <a:endParaRPr lang="en-US" dirty="0"/>
            </a:p>
          </p:txBody>
        </p:sp>
      </p:grpSp>
    </p:spTree>
    <p:extLst>
      <p:ext uri="{BB962C8B-B14F-4D97-AF65-F5344CB8AC3E}">
        <p14:creationId xmlns:p14="http://schemas.microsoft.com/office/powerpoint/2010/main" val="788974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4400" y="992534"/>
            <a:ext cx="4186646" cy="2855566"/>
          </a:xfrm>
          <a:prstGeom prst="rect">
            <a:avLst/>
          </a:prstGeom>
          <a:solidFill>
            <a:schemeClr val="bg1"/>
          </a:solidFill>
        </p:spPr>
      </p:pic>
      <p:pic>
        <p:nvPicPr>
          <p:cNvPr id="6" name="Picture 5"/>
          <p:cNvPicPr>
            <a:picLocks noChangeAspect="1"/>
          </p:cNvPicPr>
          <p:nvPr/>
        </p:nvPicPr>
        <p:blipFill>
          <a:blip r:embed="rId4"/>
          <a:stretch>
            <a:fillRect/>
          </a:stretch>
        </p:blipFill>
        <p:spPr>
          <a:xfrm>
            <a:off x="4724400" y="3960371"/>
            <a:ext cx="4267200" cy="2888920"/>
          </a:xfrm>
          <a:prstGeom prst="rect">
            <a:avLst/>
          </a:prstGeom>
        </p:spPr>
      </p:pic>
      <p:pic>
        <p:nvPicPr>
          <p:cNvPr id="11" name="Picture 10"/>
          <p:cNvPicPr>
            <a:picLocks noChangeAspect="1"/>
          </p:cNvPicPr>
          <p:nvPr/>
        </p:nvPicPr>
        <p:blipFill rotWithShape="1">
          <a:blip r:embed="rId5"/>
          <a:srcRect r="28503" b="28811"/>
          <a:stretch/>
        </p:blipFill>
        <p:spPr>
          <a:xfrm>
            <a:off x="4572000" y="838200"/>
            <a:ext cx="4495800" cy="4511109"/>
          </a:xfrm>
          <a:prstGeom prst="rect">
            <a:avLst/>
          </a:prstGeom>
        </p:spPr>
      </p:pic>
      <p:sp>
        <p:nvSpPr>
          <p:cNvPr id="2" name="Title 1"/>
          <p:cNvSpPr>
            <a:spLocks noGrp="1"/>
          </p:cNvSpPr>
          <p:nvPr>
            <p:ph type="title"/>
          </p:nvPr>
        </p:nvSpPr>
        <p:spPr>
          <a:xfrm>
            <a:off x="228600" y="0"/>
            <a:ext cx="9144000" cy="685800"/>
          </a:xfrm>
        </p:spPr>
        <p:txBody>
          <a:bodyPr/>
          <a:lstStyle/>
          <a:p>
            <a:r>
              <a:rPr lang="en-US" dirty="0"/>
              <a:t>Downscaling</a:t>
            </a:r>
          </a:p>
        </p:txBody>
      </p:sp>
      <p:sp>
        <p:nvSpPr>
          <p:cNvPr id="8" name="Content Placeholder 2"/>
          <p:cNvSpPr>
            <a:spLocks noGrp="1"/>
          </p:cNvSpPr>
          <p:nvPr>
            <p:ph idx="1"/>
          </p:nvPr>
        </p:nvSpPr>
        <p:spPr>
          <a:xfrm>
            <a:off x="76200" y="838200"/>
            <a:ext cx="4114800" cy="6019800"/>
          </a:xfrm>
        </p:spPr>
        <p:txBody>
          <a:bodyPr>
            <a:normAutofit/>
          </a:bodyPr>
          <a:lstStyle/>
          <a:p>
            <a:pPr>
              <a:spcBef>
                <a:spcPts val="600"/>
              </a:spcBef>
            </a:pPr>
            <a:r>
              <a:rPr lang="en-US" sz="2000" dirty="0"/>
              <a:t>Characterizing Uncertainties</a:t>
            </a:r>
          </a:p>
          <a:p>
            <a:pPr lvl="1">
              <a:spcBef>
                <a:spcPts val="600"/>
              </a:spcBef>
            </a:pPr>
            <a:r>
              <a:rPr lang="en-US" sz="2000" dirty="0"/>
              <a:t>Uncertainty in hydrologic model </a:t>
            </a:r>
            <a:r>
              <a:rPr lang="en-US" sz="2000" dirty="0" err="1"/>
              <a:t>forcings</a:t>
            </a:r>
            <a:r>
              <a:rPr lang="en-US" sz="2000" dirty="0"/>
              <a:t> is the convolution of the downscaling modeling chain</a:t>
            </a:r>
          </a:p>
          <a:p>
            <a:pPr lvl="1">
              <a:spcBef>
                <a:spcPts val="600"/>
              </a:spcBef>
            </a:pPr>
            <a:r>
              <a:rPr lang="en-US" sz="2000" dirty="0"/>
              <a:t>Important to understand the sources of this uncertainty when choosing methods and developing sampling tools</a:t>
            </a:r>
          </a:p>
          <a:p>
            <a:pPr lvl="1">
              <a:spcBef>
                <a:spcPts val="600"/>
              </a:spcBef>
            </a:pPr>
            <a:endParaRPr lang="en-US" sz="2000" dirty="0"/>
          </a:p>
          <a:p>
            <a:pPr>
              <a:spcBef>
                <a:spcPts val="600"/>
              </a:spcBef>
            </a:pPr>
            <a:r>
              <a:rPr lang="en-US" sz="2000" dirty="0"/>
              <a:t>The current ensemble is allowing us to explore uncertainty in hydrologic </a:t>
            </a:r>
            <a:r>
              <a:rPr lang="en-US" sz="2000" dirty="0" err="1"/>
              <a:t>forcings</a:t>
            </a:r>
            <a:endParaRPr lang="en-US" sz="2000" dirty="0"/>
          </a:p>
          <a:p>
            <a:pPr lvl="1">
              <a:spcBef>
                <a:spcPts val="600"/>
              </a:spcBef>
            </a:pPr>
            <a:endParaRPr lang="en-US" sz="2000" dirty="0"/>
          </a:p>
        </p:txBody>
      </p:sp>
    </p:spTree>
    <p:extLst>
      <p:ext uri="{BB962C8B-B14F-4D97-AF65-F5344CB8AC3E}">
        <p14:creationId xmlns:p14="http://schemas.microsoft.com/office/powerpoint/2010/main" val="4221889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144000" cy="685800"/>
          </a:xfrm>
        </p:spPr>
        <p:txBody>
          <a:bodyPr/>
          <a:lstStyle/>
          <a:p>
            <a:r>
              <a:rPr lang="en-US" dirty="0"/>
              <a:t>Downscaling</a:t>
            </a:r>
          </a:p>
        </p:txBody>
      </p:sp>
      <p:sp>
        <p:nvSpPr>
          <p:cNvPr id="8" name="Content Placeholder 2"/>
          <p:cNvSpPr>
            <a:spLocks noGrp="1"/>
          </p:cNvSpPr>
          <p:nvPr>
            <p:ph idx="1"/>
          </p:nvPr>
        </p:nvSpPr>
        <p:spPr>
          <a:xfrm>
            <a:off x="76200" y="838200"/>
            <a:ext cx="8839200" cy="762000"/>
          </a:xfrm>
        </p:spPr>
        <p:txBody>
          <a:bodyPr>
            <a:normAutofit fontScale="92500"/>
          </a:bodyPr>
          <a:lstStyle/>
          <a:p>
            <a:pPr>
              <a:spcBef>
                <a:spcPts val="600"/>
              </a:spcBef>
            </a:pPr>
            <a:r>
              <a:rPr lang="en-US" sz="2400" dirty="0"/>
              <a:t>Spread in Mean Annual Precipitation Change (2080s </a:t>
            </a:r>
            <a:r>
              <a:rPr lang="mr-IN" sz="2400" dirty="0"/>
              <a:t>–</a:t>
            </a:r>
            <a:r>
              <a:rPr lang="en-US" sz="2400" dirty="0"/>
              <a:t> 1980s) for the Yakima (WA) and Upper Colorado (CO) basins.</a:t>
            </a:r>
          </a:p>
        </p:txBody>
      </p:sp>
      <p:grpSp>
        <p:nvGrpSpPr>
          <p:cNvPr id="5" name="Group 4"/>
          <p:cNvGrpSpPr/>
          <p:nvPr/>
        </p:nvGrpSpPr>
        <p:grpSpPr>
          <a:xfrm>
            <a:off x="3343838" y="1667690"/>
            <a:ext cx="5571562" cy="5114110"/>
            <a:chOff x="2362200" y="1667690"/>
            <a:chExt cx="5571562" cy="5114110"/>
          </a:xfrm>
        </p:grpSpPr>
        <p:pic>
          <p:nvPicPr>
            <p:cNvPr id="3" name="Picture 2"/>
            <p:cNvPicPr>
              <a:picLocks noChangeAspect="1"/>
            </p:cNvPicPr>
            <p:nvPr/>
          </p:nvPicPr>
          <p:blipFill rotWithShape="1">
            <a:blip r:embed="rId3"/>
            <a:srcRect r="28889"/>
            <a:stretch/>
          </p:blipFill>
          <p:spPr>
            <a:xfrm>
              <a:off x="2362200" y="1667691"/>
              <a:ext cx="2438400" cy="5114109"/>
            </a:xfrm>
            <a:prstGeom prst="rect">
              <a:avLst/>
            </a:prstGeom>
          </p:spPr>
        </p:pic>
        <p:pic>
          <p:nvPicPr>
            <p:cNvPr id="4" name="Picture 3"/>
            <p:cNvPicPr>
              <a:picLocks noChangeAspect="1"/>
            </p:cNvPicPr>
            <p:nvPr/>
          </p:nvPicPr>
          <p:blipFill rotWithShape="1">
            <a:blip r:embed="rId4"/>
            <a:srcRect l="12414"/>
            <a:stretch/>
          </p:blipFill>
          <p:spPr>
            <a:xfrm>
              <a:off x="4876799" y="1667690"/>
              <a:ext cx="3056963" cy="5114109"/>
            </a:xfrm>
            <a:prstGeom prst="rect">
              <a:avLst/>
            </a:prstGeom>
          </p:spPr>
        </p:pic>
      </p:grpSp>
      <p:sp>
        <p:nvSpPr>
          <p:cNvPr id="6" name="TextBox 5"/>
          <p:cNvSpPr txBox="1"/>
          <p:nvPr/>
        </p:nvSpPr>
        <p:spPr>
          <a:xfrm>
            <a:off x="1594641" y="2133600"/>
            <a:ext cx="1749197" cy="369332"/>
          </a:xfrm>
          <a:prstGeom prst="rect">
            <a:avLst/>
          </a:prstGeom>
          <a:noFill/>
        </p:spPr>
        <p:txBody>
          <a:bodyPr wrap="none" rtlCol="0">
            <a:spAutoFit/>
          </a:bodyPr>
          <a:lstStyle/>
          <a:p>
            <a:r>
              <a:rPr lang="en-US" b="1"/>
              <a:t>Full Ensemble</a:t>
            </a:r>
          </a:p>
        </p:txBody>
      </p:sp>
      <p:sp>
        <p:nvSpPr>
          <p:cNvPr id="9" name="TextBox 8"/>
          <p:cNvSpPr txBox="1"/>
          <p:nvPr/>
        </p:nvSpPr>
        <p:spPr>
          <a:xfrm>
            <a:off x="2454223" y="3370302"/>
            <a:ext cx="851515" cy="369332"/>
          </a:xfrm>
          <a:prstGeom prst="rect">
            <a:avLst/>
          </a:prstGeom>
          <a:noFill/>
        </p:spPr>
        <p:txBody>
          <a:bodyPr wrap="none" rtlCol="0">
            <a:spAutoFit/>
          </a:bodyPr>
          <a:lstStyle/>
          <a:p>
            <a:r>
              <a:rPr lang="en-US" b="1"/>
              <a:t>GCMs</a:t>
            </a:r>
            <a:endParaRPr lang="en-US" b="1" dirty="0"/>
          </a:p>
        </p:txBody>
      </p:sp>
      <p:sp>
        <p:nvSpPr>
          <p:cNvPr id="10" name="TextBox 9"/>
          <p:cNvSpPr txBox="1"/>
          <p:nvPr/>
        </p:nvSpPr>
        <p:spPr>
          <a:xfrm>
            <a:off x="2438400" y="4607004"/>
            <a:ext cx="800219" cy="369332"/>
          </a:xfrm>
          <a:prstGeom prst="rect">
            <a:avLst/>
          </a:prstGeom>
          <a:noFill/>
        </p:spPr>
        <p:txBody>
          <a:bodyPr wrap="none" rtlCol="0">
            <a:spAutoFit/>
          </a:bodyPr>
          <a:lstStyle/>
          <a:p>
            <a:r>
              <a:rPr lang="en-US" b="1"/>
              <a:t>RCPs</a:t>
            </a:r>
          </a:p>
        </p:txBody>
      </p:sp>
      <p:sp>
        <p:nvSpPr>
          <p:cNvPr id="11" name="TextBox 10"/>
          <p:cNvSpPr txBox="1"/>
          <p:nvPr/>
        </p:nvSpPr>
        <p:spPr>
          <a:xfrm>
            <a:off x="1746591" y="5638800"/>
            <a:ext cx="1608133" cy="646331"/>
          </a:xfrm>
          <a:prstGeom prst="rect">
            <a:avLst/>
          </a:prstGeom>
          <a:noFill/>
        </p:spPr>
        <p:txBody>
          <a:bodyPr wrap="none" rtlCol="0">
            <a:spAutoFit/>
          </a:bodyPr>
          <a:lstStyle/>
          <a:p>
            <a:r>
              <a:rPr lang="en-US" b="1"/>
              <a:t>Downscaling</a:t>
            </a:r>
          </a:p>
          <a:p>
            <a:pPr algn="ctr"/>
            <a:r>
              <a:rPr lang="en-US" b="1" dirty="0"/>
              <a:t>Methods</a:t>
            </a:r>
          </a:p>
        </p:txBody>
      </p:sp>
    </p:spTree>
    <p:extLst>
      <p:ext uri="{BB962C8B-B14F-4D97-AF65-F5344CB8AC3E}">
        <p14:creationId xmlns:p14="http://schemas.microsoft.com/office/powerpoint/2010/main" val="2017909048"/>
      </p:ext>
    </p:extLst>
  </p:cSld>
  <p:clrMapOvr>
    <a:masterClrMapping/>
  </p:clrMapOvr>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46116</TotalTime>
  <Words>1008</Words>
  <Application>Microsoft Macintosh PowerPoint</Application>
  <PresentationFormat>On-screen Show (4:3)</PresentationFormat>
  <Paragraphs>227</Paragraphs>
  <Slides>22</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ＭＳ Ｐゴシック</vt:lpstr>
      <vt:lpstr>Arial</vt:lpstr>
      <vt:lpstr>Avenir Book</vt:lpstr>
      <vt:lpstr>Calibri</vt:lpstr>
      <vt:lpstr>Comic Sans MS</vt:lpstr>
      <vt:lpstr>Georgia</vt:lpstr>
      <vt:lpstr>Mangal</vt:lpstr>
      <vt:lpstr>Times New Roman</vt:lpstr>
      <vt:lpstr>Trebuchet MS</vt:lpstr>
      <vt:lpstr>Wingdings 2</vt:lpstr>
      <vt:lpstr>Default Design</vt:lpstr>
      <vt:lpstr>1_Urban</vt:lpstr>
      <vt:lpstr>PowerPoint Presentation</vt:lpstr>
      <vt:lpstr>Motivation</vt:lpstr>
      <vt:lpstr>Motivation</vt:lpstr>
      <vt:lpstr>Navigating climate information</vt:lpstr>
      <vt:lpstr>Navigating climate information</vt:lpstr>
      <vt:lpstr>Outline</vt:lpstr>
      <vt:lpstr>Downscaling</vt:lpstr>
      <vt:lpstr>Downscaling</vt:lpstr>
      <vt:lpstr>Downscaling</vt:lpstr>
      <vt:lpstr>Downscaling</vt:lpstr>
      <vt:lpstr>Outline</vt:lpstr>
      <vt:lpstr>Ensemble Sampling</vt:lpstr>
      <vt:lpstr>Ensemble Sampling</vt:lpstr>
      <vt:lpstr>Outline</vt:lpstr>
      <vt:lpstr>Hydrologic Modeling</vt:lpstr>
      <vt:lpstr>Navigating climate information</vt:lpstr>
      <vt:lpstr>Demonstration project</vt:lpstr>
      <vt:lpstr>Accessible information</vt:lpstr>
      <vt:lpstr>Dos and Don’ts for using climate change information in water planning and management</vt:lpstr>
      <vt:lpstr>How are people across Reclamation using climate information? </vt:lpstr>
      <vt:lpstr>Additional slides…</vt:lpstr>
      <vt:lpstr>Managers provide</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Martyn Clark</dc:creator>
  <cp:lastModifiedBy>julie vano</cp:lastModifiedBy>
  <cp:revision>1483</cp:revision>
  <cp:lastPrinted>2014-08-25T17:36:34Z</cp:lastPrinted>
  <dcterms:created xsi:type="dcterms:W3CDTF">2005-12-13T01:02:29Z</dcterms:created>
  <dcterms:modified xsi:type="dcterms:W3CDTF">2018-11-29T05:34:46Z</dcterms:modified>
</cp:coreProperties>
</file>